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320" r:id="rId5"/>
    <p:sldId id="268" r:id="rId6"/>
    <p:sldId id="314" r:id="rId7"/>
    <p:sldId id="269" r:id="rId8"/>
    <p:sldId id="270" r:id="rId9"/>
    <p:sldId id="323" r:id="rId10"/>
    <p:sldId id="271" r:id="rId11"/>
    <p:sldId id="272" r:id="rId12"/>
    <p:sldId id="273" r:id="rId13"/>
    <p:sldId id="276" r:id="rId14"/>
    <p:sldId id="277" r:id="rId15"/>
    <p:sldId id="281" r:id="rId16"/>
    <p:sldId id="338" r:id="rId17"/>
    <p:sldId id="339" r:id="rId18"/>
    <p:sldId id="340" r:id="rId19"/>
    <p:sldId id="337" r:id="rId20"/>
    <p:sldId id="278" r:id="rId21"/>
    <p:sldId id="279" r:id="rId22"/>
    <p:sldId id="322" r:id="rId23"/>
    <p:sldId id="274" r:id="rId24"/>
    <p:sldId id="275" r:id="rId25"/>
    <p:sldId id="319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25" r:id="rId37"/>
    <p:sldId id="301" r:id="rId38"/>
    <p:sldId id="331" r:id="rId39"/>
    <p:sldId id="327" r:id="rId40"/>
    <p:sldId id="326" r:id="rId41"/>
    <p:sldId id="328" r:id="rId42"/>
    <p:sldId id="329" r:id="rId43"/>
    <p:sldId id="330" r:id="rId44"/>
    <p:sldId id="332" r:id="rId45"/>
    <p:sldId id="298" r:id="rId46"/>
    <p:sldId id="333" r:id="rId47"/>
    <p:sldId id="334" r:id="rId48"/>
    <p:sldId id="335" r:id="rId49"/>
    <p:sldId id="336" r:id="rId50"/>
    <p:sldId id="324" r:id="rId51"/>
    <p:sldId id="302" r:id="rId52"/>
    <p:sldId id="303" r:id="rId53"/>
    <p:sldId id="304" r:id="rId54"/>
    <p:sldId id="305" r:id="rId55"/>
    <p:sldId id="306" r:id="rId56"/>
    <p:sldId id="307" r:id="rId57"/>
  </p:sldIdLst>
  <p:sldSz cx="12192000" cy="6858000"/>
  <p:notesSz cx="6858000" cy="9144000"/>
  <p:embeddedFontLst>
    <p:embeddedFont>
      <p:font typeface="Roboto" panose="020B0604020202020204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18B247-A3BC-4B99-B779-C1BEF2582450}">
  <a:tblStyle styleId="{DC18B247-A3BC-4B99-B779-C1BEF2582450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1CADE4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1CADE4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1CADE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1CADE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0D83E3-FFA5-4AE5-90B9-4F615647E0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679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91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72b88ab27_0_1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72b88ab27_0_1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74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72b88ab27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072b88ab27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20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72b88ab27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072b88ab27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524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72b88ab27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72b88ab27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96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72b88ab27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72b88ab27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689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72b88ab27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72b88ab27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365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72b88ab27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72b88ab27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700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72b88ab27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72b88ab27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939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72b88ab2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72b88ab2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622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72b88ab2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72b88ab2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5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72b88ab2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72b88ab2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004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72b88ab27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72b88ab27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42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72b88ab27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72b88ab27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5165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72b88ab27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72b88ab27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956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072b88ab2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072b88ab2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409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072b88ab27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072b88ab27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85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072b88ab27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072b88ab27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891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072b88ab27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072b88ab27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346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72b88ab2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72b88ab2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58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72b88ab27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072b88ab27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760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72b88ab27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072b88ab27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99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72b88ab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72b88ab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396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072b88ab27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072b88ab27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133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072b88ab27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072b88ab27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747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072b88ab2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072b88ab2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081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0093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0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92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348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1319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038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83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72b88ab27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72b88ab27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821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13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72b88ab27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072b88ab27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545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0134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243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5520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4039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2801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72b88ab27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72b88ab27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069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72b88ab27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072b88ab27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8509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072b88ab27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072b88ab27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26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72b88ab27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72b88ab27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1057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072b88ab27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072b88ab27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5769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072b88ab27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072b88ab27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55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2b88ab27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072b88ab27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08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72b88ab27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72b88ab27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4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72b88ab2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72b88ab27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40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72b88ab27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72b88ab27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11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72b88ab27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072b88ab27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8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ajd tytułowy">
  <p:cSld name="1_Slajd tytułow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nfz_logo_A_k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7061" y="666895"/>
            <a:ext cx="2232759" cy="851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3" name="Google Shape;13;p2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2581715" y="2254102"/>
            <a:ext cx="9637837" cy="2190307"/>
            <a:chOff x="5272521" y="1329043"/>
            <a:chExt cx="9325980" cy="2119434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796775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581181" y="3012490"/>
            <a:ext cx="6235099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ziekujemy">
  <p:cSld name="1_Dziekujem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80" name="Google Shape;80;p11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11"/>
          <p:cNvGrpSpPr/>
          <p:nvPr/>
        </p:nvGrpSpPr>
        <p:grpSpPr>
          <a:xfrm>
            <a:off x="2581715" y="2254102"/>
            <a:ext cx="9637837" cy="2190307"/>
            <a:chOff x="5272521" y="1329043"/>
            <a:chExt cx="9325980" cy="2119434"/>
          </a:xfrm>
        </p:grpSpPr>
        <p:sp>
          <p:nvSpPr>
            <p:cNvPr id="83" name="Google Shape;83;p11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 rot="10800000">
              <a:off x="6796775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11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1" descr="nfz_logo_A_k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7061" y="5265034"/>
            <a:ext cx="2232759" cy="85179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4581181" y="3012490"/>
            <a:ext cx="6235099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pa">
  <p:cSld name="2_Map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1"/>
          </p:nvPr>
        </p:nvSpPr>
        <p:spPr>
          <a:xfrm>
            <a:off x="494535" y="1853730"/>
            <a:ext cx="4067758" cy="4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 slajd">
  <p:cSld name="Pusty slaj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9113" y="1549400"/>
            <a:ext cx="446405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8335963" y="1020763"/>
            <a:ext cx="3017837" cy="437515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wa elementy zawartości">
  <p:cSld name="1_Dwa elementy zawartośc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tuł i zawartość">
  <p:cSld name="2_Tytuł i zawartość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2613610" y="4667693"/>
            <a:ext cx="9637837" cy="2190307"/>
            <a:chOff x="5272521" y="1329043"/>
            <a:chExt cx="9325980" cy="2119434"/>
          </a:xfrm>
        </p:grpSpPr>
        <p:sp>
          <p:nvSpPr>
            <p:cNvPr id="34" name="Google Shape;34;p6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6"/>
            <p:cNvSpPr/>
            <p:nvPr/>
          </p:nvSpPr>
          <p:spPr>
            <a:xfrm rot="10800000">
              <a:off x="6796775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4387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37" name="Google Shape;37;p6"/>
          <p:cNvGrpSpPr/>
          <p:nvPr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38" name="Google Shape;38;p6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94534" y="1853730"/>
            <a:ext cx="7562071" cy="187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258963" y="5340582"/>
            <a:ext cx="7411210" cy="187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>
            <a:spLocks noGrp="1"/>
          </p:cNvSpPr>
          <p:nvPr>
            <p:ph type="pic" idx="3"/>
          </p:nvPr>
        </p:nvSpPr>
        <p:spPr>
          <a:xfrm>
            <a:off x="8652336" y="601192"/>
            <a:ext cx="3017837" cy="437515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Grafika Smart Art">
  <p:cSld name="6_Grafika Smart Ar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>
            <a:spLocks noGrp="1"/>
          </p:cNvSpPr>
          <p:nvPr>
            <p:ph type="dgm" idx="2"/>
          </p:nvPr>
        </p:nvSpPr>
        <p:spPr>
          <a:xfrm>
            <a:off x="503238" y="2074863"/>
            <a:ext cx="11393487" cy="38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abela">
  <p:cSld name="8_Tabel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3 obszary">
  <p:cSld name="4_3 obszar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49803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49803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488803" y="1519235"/>
            <a:ext cx="1616436" cy="183207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>
            <a:spLocks noGrp="1"/>
          </p:cNvSpPr>
          <p:nvPr>
            <p:ph type="pic" idx="3"/>
          </p:nvPr>
        </p:nvSpPr>
        <p:spPr>
          <a:xfrm>
            <a:off x="9170264" y="1516591"/>
            <a:ext cx="1616436" cy="1832078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4"/>
          </p:nvPr>
        </p:nvSpPr>
        <p:spPr>
          <a:xfrm>
            <a:off x="5289278" y="1516591"/>
            <a:ext cx="1616436" cy="1832078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888602" y="3085259"/>
            <a:ext cx="2876089" cy="296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5"/>
          </p:nvPr>
        </p:nvSpPr>
        <p:spPr>
          <a:xfrm>
            <a:off x="8540437" y="3085259"/>
            <a:ext cx="2876089" cy="296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6"/>
          </p:nvPr>
        </p:nvSpPr>
        <p:spPr>
          <a:xfrm>
            <a:off x="4653419" y="3085259"/>
            <a:ext cx="2876089" cy="296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agłówek sekcji">
  <p:cSld name="5_Nagłówek sekcji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0"/>
          <p:cNvGrpSpPr/>
          <p:nvPr/>
        </p:nvGrpSpPr>
        <p:grpSpPr>
          <a:xfrm>
            <a:off x="2051218" y="4562918"/>
            <a:ext cx="10140782" cy="2304607"/>
            <a:chOff x="5272521" y="1329043"/>
            <a:chExt cx="9325980" cy="2119434"/>
          </a:xfrm>
        </p:grpSpPr>
        <p:sp>
          <p:nvSpPr>
            <p:cNvPr id="68" name="Google Shape;68;p1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 rot="10800000">
              <a:off x="6796775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10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10"/>
          <p:cNvGrpSpPr/>
          <p:nvPr/>
        </p:nvGrpSpPr>
        <p:grpSpPr>
          <a:xfrm>
            <a:off x="0" y="3722259"/>
            <a:ext cx="4876800" cy="2688063"/>
            <a:chOff x="-1" y="2643827"/>
            <a:chExt cx="3845169" cy="2119434"/>
          </a:xfrm>
        </p:grpSpPr>
        <p:sp>
          <p:nvSpPr>
            <p:cNvPr id="72" name="Google Shape;72;p10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94534" y="1853730"/>
            <a:ext cx="5502611" cy="173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4258963" y="5340583"/>
            <a:ext cx="7411210" cy="116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3"/>
          </p:nvPr>
        </p:nvSpPr>
        <p:spPr>
          <a:xfrm>
            <a:off x="6534228" y="0"/>
            <a:ext cx="5657771" cy="539591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l="18933" r="874" b="34322"/>
          <a:stretch/>
        </p:blipFill>
        <p:spPr>
          <a:xfrm>
            <a:off x="-16778" y="6464418"/>
            <a:ext cx="12222953" cy="4680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4642267" y="2597740"/>
            <a:ext cx="62352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dirty="0"/>
              <a:t>Śląski Oddział Wojewódzki </a:t>
            </a:r>
            <a:r>
              <a:rPr lang="pl-PL" sz="2400" dirty="0"/>
              <a:t>Narodowego Funduszu Zdrowia w Katowicach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9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/>
              <a:t>KONKURS OFERT –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/>
              <a:t>NOCNA I ŚWIĄTECZNA OPIEKA ZDROWOTNA</a:t>
            </a:r>
            <a:endParaRPr sz="2400" dirty="0"/>
          </a:p>
        </p:txBody>
      </p:sp>
      <p:sp>
        <p:nvSpPr>
          <p:cNvPr id="120" name="Google Shape;120;p14"/>
          <p:cNvSpPr txBox="1"/>
          <p:nvPr/>
        </p:nvSpPr>
        <p:spPr>
          <a:xfrm>
            <a:off x="170842" y="2457074"/>
            <a:ext cx="280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Spotkanie informacyjne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Katowice</a:t>
            </a: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/>
          <p:nvPr/>
        </p:nvSpPr>
        <p:spPr>
          <a:xfrm>
            <a:off x="559450" y="2527150"/>
            <a:ext cx="5382300" cy="32988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9"/>
          <p:cNvSpPr>
            <a:spLocks noGrp="1"/>
          </p:cNvSpPr>
          <p:nvPr>
            <p:ph type="dgm" idx="2"/>
          </p:nvPr>
        </p:nvSpPr>
        <p:spPr>
          <a:xfrm>
            <a:off x="790925" y="2884025"/>
            <a:ext cx="5015700" cy="26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200" b="1" u="sng" dirty="0"/>
              <a:t>Z</a:t>
            </a:r>
            <a:r>
              <a:rPr lang="pl-PL" sz="2100" b="1" u="sng" dirty="0"/>
              <a:t>ałącznik nr 2 do Zarządzenia nr 18/2017/DSOZ Prezesa NFZ</a:t>
            </a:r>
            <a:r>
              <a:rPr lang="pl-PL" sz="2100" dirty="0"/>
              <a:t> – oświadczenie oferenta o wpisach do rejestrów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100" dirty="0"/>
              <a:t>Koniecznym jest zaznaczenie odpowiedniej pozycji i wpisanie właściwego numeru: księgi rejestrowej, wpisu do KRS ……itd.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29"/>
          <p:cNvSpPr/>
          <p:nvPr/>
        </p:nvSpPr>
        <p:spPr>
          <a:xfrm>
            <a:off x="607675" y="491925"/>
            <a:ext cx="5237700" cy="12732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xfrm>
            <a:off x="607669" y="465675"/>
            <a:ext cx="5257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710">
                <a:solidFill>
                  <a:schemeClr val="accent1"/>
                </a:solidFill>
              </a:rPr>
              <a:t>Dokumenty i oświadczenia składane do ofert</a:t>
            </a:r>
            <a:endParaRPr sz="2710">
              <a:solidFill>
                <a:schemeClr val="accent1"/>
              </a:solidFill>
            </a:endParaRPr>
          </a:p>
        </p:txBody>
      </p:sp>
      <p:pic>
        <p:nvPicPr>
          <p:cNvPr id="287" name="Google Shape;2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177" y="259045"/>
            <a:ext cx="5095360" cy="615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/>
          <p:nvPr/>
        </p:nvSpPr>
        <p:spPr>
          <a:xfrm>
            <a:off x="144675" y="144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title"/>
          </p:nvPr>
        </p:nvSpPr>
        <p:spPr>
          <a:xfrm>
            <a:off x="125400" y="115750"/>
            <a:ext cx="54615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5829500" y="144675"/>
            <a:ext cx="6105900" cy="16590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0"/>
          <p:cNvSpPr>
            <a:spLocks noGrp="1"/>
          </p:cNvSpPr>
          <p:nvPr>
            <p:ph type="dgm" idx="2"/>
          </p:nvPr>
        </p:nvSpPr>
        <p:spPr>
          <a:xfrm>
            <a:off x="6026000" y="318300"/>
            <a:ext cx="5963700" cy="11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600" b="1" u="sng" dirty="0"/>
              <a:t>Załącznik nr 3 do zarządzenia 18/2017/DSOZ Prezesa NFZ</a:t>
            </a:r>
            <a:r>
              <a:rPr lang="pl-PL" sz="1600" dirty="0"/>
              <a:t> - oświadczenie świadczeniodawcy o zapoznaniu się z istotnymi dokumentami niezbędnymi do przeprowadzenia postępowania oraz do posiadania tytułów prawnych do korzystania z lokali, sprzętu, aparatury medycznej i środków transportu w miejscach udzielania świadczeń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6" name="Google Shape;2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161" y="948765"/>
            <a:ext cx="5049153" cy="496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6000" y="1842250"/>
            <a:ext cx="4623824" cy="454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/>
          <p:nvPr/>
        </p:nvSpPr>
        <p:spPr>
          <a:xfrm>
            <a:off x="6539675" y="1668700"/>
            <a:ext cx="5551200" cy="45912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1"/>
          <p:cNvSpPr>
            <a:spLocks noGrp="1"/>
          </p:cNvSpPr>
          <p:nvPr>
            <p:ph type="dgm" idx="2"/>
          </p:nvPr>
        </p:nvSpPr>
        <p:spPr>
          <a:xfrm>
            <a:off x="6705900" y="1668700"/>
            <a:ext cx="5112300" cy="38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700" b="1" u="sng" dirty="0"/>
              <a:t>Załącznik nr 4 do Zarządzenia 18/2017/DSOZ</a:t>
            </a:r>
            <a:endParaRPr sz="17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600" dirty="0"/>
              <a:t>W przypadku oferentów wykonujących działalność leczniczą w formie </a:t>
            </a:r>
            <a:r>
              <a:rPr lang="pl-PL" sz="1600" b="1" u="sng" dirty="0"/>
              <a:t>spółki cywilnej:</a:t>
            </a:r>
            <a:endParaRPr sz="1600" b="1" u="sng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pl-PL" sz="1600" dirty="0"/>
              <a:t>kopia umowy spółki lub wyciąg z tej umowy zawierający postanowienie o zasadach reprezentacji spółki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600" dirty="0"/>
              <a:t>albo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pl-PL" sz="1600" u="sng" dirty="0"/>
              <a:t>uchwała wspólników spółki cywilnej w przedmiocie zasad reprezentacji</a:t>
            </a:r>
            <a:r>
              <a:rPr lang="pl-PL" sz="1600" dirty="0"/>
              <a:t> spółki lub kopie pełnomocnictw udzielonych przez pozostałych wspólników do prowadzenia spraw spółki wykraczających poza zwykłe czynności,</a:t>
            </a:r>
            <a:endParaRPr sz="16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pl-PL" sz="1600" dirty="0"/>
              <a:t>kopia polisy o ile jest w posiadaniu NFZ w jednej ze złożonych ofert i jest nadal aktualna.</a:t>
            </a:r>
            <a:endParaRPr sz="1600" dirty="0"/>
          </a:p>
        </p:txBody>
      </p:sp>
      <p:sp>
        <p:nvSpPr>
          <p:cNvPr id="304" name="Google Shape;304;p31"/>
          <p:cNvSpPr/>
          <p:nvPr/>
        </p:nvSpPr>
        <p:spPr>
          <a:xfrm>
            <a:off x="6486450" y="376200"/>
            <a:ext cx="5551200" cy="9453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title"/>
          </p:nvPr>
        </p:nvSpPr>
        <p:spPr>
          <a:xfrm>
            <a:off x="6732600" y="42930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>
                <a:solidFill>
                  <a:schemeClr val="accent1"/>
                </a:solidFill>
              </a:rPr>
              <a:t>Dokumenty i oświadczenia składane do ofert</a:t>
            </a:r>
            <a:endParaRPr sz="2510">
              <a:solidFill>
                <a:schemeClr val="accent1"/>
              </a:solidFill>
            </a:endParaRPr>
          </a:p>
        </p:txBody>
      </p:sp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075" y="144700"/>
            <a:ext cx="5300649" cy="637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/>
          <p:nvPr/>
        </p:nvSpPr>
        <p:spPr>
          <a:xfrm>
            <a:off x="6486450" y="1639750"/>
            <a:ext cx="5503200" cy="31926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4"/>
          <p:cNvSpPr>
            <a:spLocks noGrp="1"/>
          </p:cNvSpPr>
          <p:nvPr>
            <p:ph type="dgm" idx="2"/>
          </p:nvPr>
        </p:nvSpPr>
        <p:spPr>
          <a:xfrm>
            <a:off x="6732600" y="2160600"/>
            <a:ext cx="4620300" cy="361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000" b="1" u="sng"/>
              <a:t>Załącznik nr 6 do Zarządzenia 18/2017/DSOZ Prezesa NFZ</a:t>
            </a:r>
            <a:endParaRPr sz="2000" b="1" u="sng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000" b="1"/>
              <a:t>Wzór podpisu i parafy osoby podpisującej formularz ofertowy </a:t>
            </a:r>
            <a:br>
              <a:rPr lang="pl-PL" sz="2000" b="1"/>
            </a:br>
            <a:r>
              <a:rPr lang="pl-PL" sz="2000" b="1"/>
              <a:t>i ofertę</a:t>
            </a:r>
            <a:endParaRPr sz="2000" b="1"/>
          </a:p>
        </p:txBody>
      </p:sp>
      <p:sp>
        <p:nvSpPr>
          <p:cNvPr id="375" name="Google Shape;375;p34"/>
          <p:cNvSpPr/>
          <p:nvPr/>
        </p:nvSpPr>
        <p:spPr>
          <a:xfrm>
            <a:off x="6486450" y="376200"/>
            <a:ext cx="5551200" cy="9453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4"/>
          <p:cNvSpPr txBox="1">
            <a:spLocks noGrp="1"/>
          </p:cNvSpPr>
          <p:nvPr>
            <p:ph type="title"/>
          </p:nvPr>
        </p:nvSpPr>
        <p:spPr>
          <a:xfrm>
            <a:off x="6732600" y="42930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>
                <a:solidFill>
                  <a:schemeClr val="accent1"/>
                </a:solidFill>
              </a:rPr>
              <a:t>Dokumenty i oświadczenia składane do ofert</a:t>
            </a:r>
            <a:endParaRPr sz="2510">
              <a:solidFill>
                <a:schemeClr val="accent1"/>
              </a:solidFill>
            </a:endParaRPr>
          </a:p>
        </p:txBody>
      </p:sp>
      <p:pic>
        <p:nvPicPr>
          <p:cNvPr id="377" name="Google Shape;37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04" y="429293"/>
            <a:ext cx="4435831" cy="531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/>
          <p:nvPr/>
        </p:nvSpPr>
        <p:spPr>
          <a:xfrm>
            <a:off x="7803275" y="231500"/>
            <a:ext cx="4157100" cy="57969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5"/>
          <p:cNvSpPr/>
          <p:nvPr/>
        </p:nvSpPr>
        <p:spPr>
          <a:xfrm>
            <a:off x="144675" y="144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125400" y="115750"/>
            <a:ext cx="54615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385" name="Google Shape;385;p35"/>
          <p:cNvSpPr>
            <a:spLocks noGrp="1"/>
          </p:cNvSpPr>
          <p:nvPr>
            <p:ph type="dgm" idx="2"/>
          </p:nvPr>
        </p:nvSpPr>
        <p:spPr>
          <a:xfrm>
            <a:off x="7947950" y="578725"/>
            <a:ext cx="3771300" cy="511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b="1" u="sng" dirty="0"/>
              <a:t>Załącznik nr 8 do Zarządzenia 18/2017/DSOZ Prezesa NFZ</a:t>
            </a:r>
            <a:r>
              <a:rPr lang="pl-PL" sz="1800" dirty="0"/>
              <a:t>, tj.: </a:t>
            </a:r>
            <a:r>
              <a:rPr lang="pl-PL" sz="1800" b="1" dirty="0"/>
              <a:t>Oświadczenie oferenta o zastrzeżeniu informacji stanowiących tajemnicę przedsiębiorcy.</a:t>
            </a:r>
            <a:endParaRPr sz="18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dirty="0"/>
              <a:t>Po zakończonym postępowaniu oferty są jawne. 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dirty="0"/>
              <a:t>Zgodnie z art. 135 ust. 2 pkt 2 ustawy </a:t>
            </a:r>
            <a:br>
              <a:rPr lang="pl-PL" sz="1800" dirty="0"/>
            </a:br>
            <a:r>
              <a:rPr lang="pl-PL" sz="1800" dirty="0"/>
              <a:t>z dnia 27 sierpnia 2004 r. o świadczeniach opieki zdrowotnej finansowanych ze środków publicznych </a:t>
            </a:r>
            <a:r>
              <a:rPr lang="pl-PL" sz="1800" u="sng" dirty="0"/>
              <a:t>oferent może złożyć oświadczenie, w którym wnosi o zastrzeżenie informacji znajdujących się w ofercie, stanowiących tajemnicę przedsiębiorcy.</a:t>
            </a:r>
            <a:endParaRPr sz="1800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b="1" u="sng" dirty="0"/>
              <a:t>NIEDOPUSZCZALNE JEST ZASTRZEŻENIE CAŁEJ OFERTY!!!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86" name="Google Shape;38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81" y="1143050"/>
            <a:ext cx="3429462" cy="496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9823" y="1002324"/>
            <a:ext cx="3789102" cy="5427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/>
          <p:nvPr/>
        </p:nvSpPr>
        <p:spPr>
          <a:xfrm>
            <a:off x="6510450" y="1639750"/>
            <a:ext cx="5623800" cy="46395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9"/>
          <p:cNvSpPr>
            <a:spLocks noGrp="1"/>
          </p:cNvSpPr>
          <p:nvPr>
            <p:ph type="dgm" idx="2"/>
          </p:nvPr>
        </p:nvSpPr>
        <p:spPr>
          <a:xfrm>
            <a:off x="6626500" y="2054500"/>
            <a:ext cx="4948200" cy="398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000" b="1" u="sng" dirty="0"/>
              <a:t>Załącznik nr 9 do Zarządzenia 18/2017/DSOZ Prezesa NFZ</a:t>
            </a:r>
            <a:endParaRPr sz="2000" b="1" u="sng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2000" b="1" u="sng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700" dirty="0"/>
              <a:t>tj.: Oświadczenie oferenta w przypadku, gdy oferent wyraża zgodę na doręczanie przez komisję konkursową oświadczeń i zawiadomień za pośrednictwem środków komunikacji elektronicznej.</a:t>
            </a:r>
            <a:endParaRPr sz="17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7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700" dirty="0"/>
              <a:t>Oferent wyraża zgodę w szczególności przez wypełnienie i załączenie do oferty formularza, którego wzór określony jest w załączniku nr 9 </a:t>
            </a:r>
            <a:br>
              <a:rPr lang="pl-PL" sz="1700" dirty="0"/>
            </a:br>
            <a:r>
              <a:rPr lang="pl-PL" sz="1700" dirty="0"/>
              <a:t>do zarządzenia.</a:t>
            </a:r>
            <a:endParaRPr sz="1700" dirty="0"/>
          </a:p>
        </p:txBody>
      </p:sp>
      <p:sp>
        <p:nvSpPr>
          <p:cNvPr id="430" name="Google Shape;430;p39"/>
          <p:cNvSpPr/>
          <p:nvPr/>
        </p:nvSpPr>
        <p:spPr>
          <a:xfrm>
            <a:off x="6486450" y="376200"/>
            <a:ext cx="5551200" cy="9453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title"/>
          </p:nvPr>
        </p:nvSpPr>
        <p:spPr>
          <a:xfrm>
            <a:off x="6732600" y="42930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>
                <a:solidFill>
                  <a:schemeClr val="accent1"/>
                </a:solidFill>
              </a:rPr>
              <a:t>Dokumenty i oświadczenia składane do ofert</a:t>
            </a:r>
            <a:endParaRPr sz="2510">
              <a:solidFill>
                <a:schemeClr val="accent1"/>
              </a:solidFill>
            </a:endParaRPr>
          </a:p>
        </p:txBody>
      </p:sp>
      <p:pic>
        <p:nvPicPr>
          <p:cNvPr id="432" name="Google Shape;43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97" y="270587"/>
            <a:ext cx="4773815" cy="632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/>
          <p:nvPr/>
        </p:nvSpPr>
        <p:spPr>
          <a:xfrm>
            <a:off x="917350" y="168675"/>
            <a:ext cx="76866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67422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448" name="Google Shape;448;p41"/>
          <p:cNvSpPr>
            <a:spLocks noGrp="1"/>
          </p:cNvSpPr>
          <p:nvPr>
            <p:ph type="dgm" idx="2"/>
          </p:nvPr>
        </p:nvSpPr>
        <p:spPr>
          <a:xfrm>
            <a:off x="829524" y="1093694"/>
            <a:ext cx="8607860" cy="47883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1800" dirty="0"/>
              <a:t>Zgodnie z zapisami art. 139a ustawy z dnia 27 sierpnia 2004 r. o świadczeniach opieki zdrowotnej finansowanych ze środków publicznych w postępowaniu w sprawie zawarcia umów o udzielanie świadczeń opieki zdrowotnej, które mają być </a:t>
            </a:r>
            <a:r>
              <a:rPr lang="pl-PL" sz="1800" b="1" u="sng" dirty="0">
                <a:solidFill>
                  <a:schemeClr val="accent1"/>
                </a:solidFill>
              </a:rPr>
              <a:t>wykonywane </a:t>
            </a:r>
            <a:br>
              <a:rPr lang="pl-PL" sz="1800" b="1" u="sng" dirty="0">
                <a:solidFill>
                  <a:schemeClr val="accent1"/>
                </a:solidFill>
              </a:rPr>
            </a:br>
            <a:r>
              <a:rPr lang="pl-PL" sz="1800" b="1" u="sng" dirty="0">
                <a:solidFill>
                  <a:schemeClr val="accent1"/>
                </a:solidFill>
              </a:rPr>
              <a:t>z wykorzystaniem inwestycji</a:t>
            </a:r>
            <a:r>
              <a:rPr lang="pl-PL" sz="1800" dirty="0"/>
              <a:t>, w przypadku której wydaje się opinię, o której mowa w art. 95d ust. 1, może wziąć udział wyłącznie świadczeniodawca, który zrealizował tę inwestycję </a:t>
            </a:r>
            <a:r>
              <a:rPr lang="pl-PL" sz="1800" b="1" u="sng" dirty="0">
                <a:solidFill>
                  <a:schemeClr val="accent1"/>
                </a:solidFill>
              </a:rPr>
              <a:t>na podstawie pozytywnej opinii</a:t>
            </a:r>
            <a:r>
              <a:rPr lang="pl-PL" sz="1800" dirty="0"/>
              <a:t>. W przypadku braku takiej opinii, świadczeniodawca może wziąć udział w postępowaniu w sprawie zawarcia umów o udzielanie świadczeń opieki zdrowotnej </a:t>
            </a:r>
            <a:r>
              <a:rPr lang="pl-PL" sz="1800" b="1" u="sng" dirty="0">
                <a:solidFill>
                  <a:schemeClr val="accent1"/>
                </a:solidFill>
              </a:rPr>
              <a:t>po upływie 5 lat od dnia, w którym została wydana decyzja </a:t>
            </a:r>
            <a:br>
              <a:rPr lang="pl-PL" sz="1800" b="1" u="sng" dirty="0">
                <a:solidFill>
                  <a:schemeClr val="accent1"/>
                </a:solidFill>
              </a:rPr>
            </a:br>
            <a:r>
              <a:rPr lang="pl-PL" sz="1800" b="1" u="sng" dirty="0">
                <a:solidFill>
                  <a:schemeClr val="accent1"/>
                </a:solidFill>
              </a:rPr>
              <a:t>o pozwoleniu na użytkowanie</a:t>
            </a:r>
            <a:r>
              <a:rPr lang="pl-PL" sz="1800" dirty="0"/>
              <a:t>, a w przypadku inwestycji, w odniesieniu do której nie jest wymagane uzyskanie pozwolenia na użytkowanie, </a:t>
            </a:r>
            <a:r>
              <a:rPr lang="pl-PL" sz="1800" b="1" u="sng" dirty="0">
                <a:solidFill>
                  <a:schemeClr val="accent1"/>
                </a:solidFill>
              </a:rPr>
              <a:t>od dnia przystąpienia do użytkowania tej inwestycji</a:t>
            </a:r>
            <a:r>
              <a:rPr lang="pl-PL" sz="1800" dirty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 dirty="0"/>
          </a:p>
        </p:txBody>
      </p:sp>
      <p:sp>
        <p:nvSpPr>
          <p:cNvPr id="449" name="Google Shape;449;p41"/>
          <p:cNvSpPr/>
          <p:nvPr/>
        </p:nvSpPr>
        <p:spPr>
          <a:xfrm>
            <a:off x="9622375" y="1803824"/>
            <a:ext cx="1439370" cy="1890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18" y="13848"/>
                </a:moveTo>
                <a:lnTo>
                  <a:pt x="21116" y="13808"/>
                </a:lnTo>
                <a:lnTo>
                  <a:pt x="20996" y="13808"/>
                </a:lnTo>
                <a:lnTo>
                  <a:pt x="20875" y="13848"/>
                </a:lnTo>
                <a:lnTo>
                  <a:pt x="19787" y="14938"/>
                </a:lnTo>
                <a:lnTo>
                  <a:pt x="19706" y="15059"/>
                </a:lnTo>
                <a:lnTo>
                  <a:pt x="19666" y="15302"/>
                </a:lnTo>
                <a:lnTo>
                  <a:pt x="19666" y="17482"/>
                </a:lnTo>
                <a:lnTo>
                  <a:pt x="19504" y="17886"/>
                </a:lnTo>
                <a:lnTo>
                  <a:pt x="19464" y="18168"/>
                </a:lnTo>
                <a:lnTo>
                  <a:pt x="19343" y="18330"/>
                </a:lnTo>
                <a:lnTo>
                  <a:pt x="19263" y="18532"/>
                </a:lnTo>
                <a:lnTo>
                  <a:pt x="19061" y="18774"/>
                </a:lnTo>
                <a:lnTo>
                  <a:pt x="18900" y="18935"/>
                </a:lnTo>
                <a:lnTo>
                  <a:pt x="18739" y="19137"/>
                </a:lnTo>
                <a:lnTo>
                  <a:pt x="18578" y="19258"/>
                </a:lnTo>
                <a:lnTo>
                  <a:pt x="18336" y="19379"/>
                </a:lnTo>
                <a:lnTo>
                  <a:pt x="18134" y="19460"/>
                </a:lnTo>
                <a:lnTo>
                  <a:pt x="17893" y="19541"/>
                </a:lnTo>
                <a:lnTo>
                  <a:pt x="17691" y="19581"/>
                </a:lnTo>
                <a:lnTo>
                  <a:pt x="17409" y="19622"/>
                </a:lnTo>
                <a:lnTo>
                  <a:pt x="4191" y="19622"/>
                </a:lnTo>
                <a:lnTo>
                  <a:pt x="3707" y="19541"/>
                </a:lnTo>
                <a:lnTo>
                  <a:pt x="3506" y="19460"/>
                </a:lnTo>
                <a:lnTo>
                  <a:pt x="3264" y="19379"/>
                </a:lnTo>
                <a:lnTo>
                  <a:pt x="3063" y="19258"/>
                </a:lnTo>
                <a:lnTo>
                  <a:pt x="2901" y="19137"/>
                </a:lnTo>
                <a:lnTo>
                  <a:pt x="2539" y="18774"/>
                </a:lnTo>
                <a:lnTo>
                  <a:pt x="2378" y="18532"/>
                </a:lnTo>
                <a:lnTo>
                  <a:pt x="2257" y="18330"/>
                </a:lnTo>
                <a:lnTo>
                  <a:pt x="2136" y="18168"/>
                </a:lnTo>
                <a:lnTo>
                  <a:pt x="2055" y="17886"/>
                </a:lnTo>
                <a:lnTo>
                  <a:pt x="1975" y="17482"/>
                </a:lnTo>
                <a:lnTo>
                  <a:pt x="1975" y="4159"/>
                </a:lnTo>
                <a:lnTo>
                  <a:pt x="2015" y="3957"/>
                </a:lnTo>
                <a:lnTo>
                  <a:pt x="2055" y="3674"/>
                </a:lnTo>
                <a:lnTo>
                  <a:pt x="2136" y="3472"/>
                </a:lnTo>
                <a:lnTo>
                  <a:pt x="2378" y="3068"/>
                </a:lnTo>
                <a:lnTo>
                  <a:pt x="2700" y="2665"/>
                </a:lnTo>
                <a:lnTo>
                  <a:pt x="2901" y="2503"/>
                </a:lnTo>
                <a:lnTo>
                  <a:pt x="3063" y="2382"/>
                </a:lnTo>
                <a:lnTo>
                  <a:pt x="3264" y="2261"/>
                </a:lnTo>
                <a:lnTo>
                  <a:pt x="3506" y="2180"/>
                </a:lnTo>
                <a:lnTo>
                  <a:pt x="3707" y="2059"/>
                </a:lnTo>
                <a:lnTo>
                  <a:pt x="4433" y="1938"/>
                </a:lnTo>
                <a:lnTo>
                  <a:pt x="17167" y="1938"/>
                </a:lnTo>
                <a:lnTo>
                  <a:pt x="17530" y="1978"/>
                </a:lnTo>
                <a:lnTo>
                  <a:pt x="17852" y="2059"/>
                </a:lnTo>
                <a:lnTo>
                  <a:pt x="18134" y="2059"/>
                </a:lnTo>
                <a:lnTo>
                  <a:pt x="18255" y="2019"/>
                </a:lnTo>
                <a:lnTo>
                  <a:pt x="18376" y="1938"/>
                </a:lnTo>
                <a:lnTo>
                  <a:pt x="19142" y="1211"/>
                </a:lnTo>
                <a:lnTo>
                  <a:pt x="19222" y="1090"/>
                </a:lnTo>
                <a:lnTo>
                  <a:pt x="19263" y="969"/>
                </a:lnTo>
                <a:lnTo>
                  <a:pt x="19263" y="727"/>
                </a:lnTo>
                <a:lnTo>
                  <a:pt x="19222" y="646"/>
                </a:lnTo>
                <a:lnTo>
                  <a:pt x="19182" y="484"/>
                </a:lnTo>
                <a:lnTo>
                  <a:pt x="19061" y="444"/>
                </a:lnTo>
                <a:lnTo>
                  <a:pt x="18981" y="363"/>
                </a:lnTo>
                <a:lnTo>
                  <a:pt x="18578" y="202"/>
                </a:lnTo>
                <a:lnTo>
                  <a:pt x="18134" y="121"/>
                </a:lnTo>
                <a:lnTo>
                  <a:pt x="17651" y="40"/>
                </a:lnTo>
                <a:lnTo>
                  <a:pt x="17167" y="0"/>
                </a:lnTo>
                <a:lnTo>
                  <a:pt x="4433" y="0"/>
                </a:lnTo>
                <a:lnTo>
                  <a:pt x="3546" y="81"/>
                </a:lnTo>
                <a:lnTo>
                  <a:pt x="3143" y="202"/>
                </a:lnTo>
                <a:lnTo>
                  <a:pt x="2700" y="323"/>
                </a:lnTo>
                <a:lnTo>
                  <a:pt x="2378" y="484"/>
                </a:lnTo>
                <a:lnTo>
                  <a:pt x="1975" y="727"/>
                </a:lnTo>
                <a:lnTo>
                  <a:pt x="1612" y="969"/>
                </a:lnTo>
                <a:lnTo>
                  <a:pt x="1330" y="1292"/>
                </a:lnTo>
                <a:lnTo>
                  <a:pt x="1007" y="1655"/>
                </a:lnTo>
                <a:lnTo>
                  <a:pt x="766" y="1978"/>
                </a:lnTo>
                <a:lnTo>
                  <a:pt x="484" y="2342"/>
                </a:lnTo>
                <a:lnTo>
                  <a:pt x="322" y="2745"/>
                </a:lnTo>
                <a:lnTo>
                  <a:pt x="201" y="3109"/>
                </a:lnTo>
                <a:lnTo>
                  <a:pt x="121" y="3553"/>
                </a:lnTo>
                <a:lnTo>
                  <a:pt x="0" y="3997"/>
                </a:lnTo>
                <a:lnTo>
                  <a:pt x="0" y="17643"/>
                </a:lnTo>
                <a:lnTo>
                  <a:pt x="121" y="18087"/>
                </a:lnTo>
                <a:lnTo>
                  <a:pt x="201" y="18491"/>
                </a:lnTo>
                <a:lnTo>
                  <a:pt x="322" y="18895"/>
                </a:lnTo>
                <a:lnTo>
                  <a:pt x="484" y="19299"/>
                </a:lnTo>
                <a:lnTo>
                  <a:pt x="766" y="19622"/>
                </a:lnTo>
                <a:lnTo>
                  <a:pt x="1007" y="19985"/>
                </a:lnTo>
                <a:lnTo>
                  <a:pt x="1330" y="20348"/>
                </a:lnTo>
                <a:lnTo>
                  <a:pt x="1612" y="20631"/>
                </a:lnTo>
                <a:lnTo>
                  <a:pt x="1975" y="20914"/>
                </a:lnTo>
                <a:lnTo>
                  <a:pt x="2378" y="21116"/>
                </a:lnTo>
                <a:lnTo>
                  <a:pt x="2700" y="21317"/>
                </a:lnTo>
                <a:lnTo>
                  <a:pt x="3143" y="21439"/>
                </a:lnTo>
                <a:lnTo>
                  <a:pt x="3546" y="21560"/>
                </a:lnTo>
                <a:lnTo>
                  <a:pt x="3990" y="21600"/>
                </a:lnTo>
                <a:lnTo>
                  <a:pt x="17651" y="21600"/>
                </a:lnTo>
                <a:lnTo>
                  <a:pt x="18094" y="21560"/>
                </a:lnTo>
                <a:lnTo>
                  <a:pt x="18457" y="21439"/>
                </a:lnTo>
                <a:lnTo>
                  <a:pt x="18860" y="21317"/>
                </a:lnTo>
                <a:lnTo>
                  <a:pt x="19263" y="21116"/>
                </a:lnTo>
                <a:lnTo>
                  <a:pt x="19585" y="20914"/>
                </a:lnTo>
                <a:lnTo>
                  <a:pt x="19988" y="20631"/>
                </a:lnTo>
                <a:lnTo>
                  <a:pt x="20310" y="20348"/>
                </a:lnTo>
                <a:lnTo>
                  <a:pt x="20875" y="19622"/>
                </a:lnTo>
                <a:lnTo>
                  <a:pt x="21076" y="19299"/>
                </a:lnTo>
                <a:lnTo>
                  <a:pt x="21237" y="18895"/>
                </a:lnTo>
                <a:lnTo>
                  <a:pt x="21439" y="18491"/>
                </a:lnTo>
                <a:lnTo>
                  <a:pt x="21519" y="18087"/>
                </a:lnTo>
                <a:lnTo>
                  <a:pt x="21600" y="17199"/>
                </a:lnTo>
                <a:lnTo>
                  <a:pt x="21600" y="14292"/>
                </a:lnTo>
                <a:lnTo>
                  <a:pt x="21560" y="14131"/>
                </a:lnTo>
                <a:lnTo>
                  <a:pt x="21519" y="14010"/>
                </a:lnTo>
                <a:lnTo>
                  <a:pt x="21439" y="13929"/>
                </a:lnTo>
                <a:lnTo>
                  <a:pt x="21318" y="13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10072696" y="1739877"/>
            <a:ext cx="989064" cy="1277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5150"/>
                </a:moveTo>
                <a:lnTo>
                  <a:pt x="0" y="21600"/>
                </a:lnTo>
                <a:lnTo>
                  <a:pt x="6533" y="21600"/>
                </a:lnTo>
                <a:lnTo>
                  <a:pt x="21600" y="6510"/>
                </a:lnTo>
                <a:lnTo>
                  <a:pt x="15067" y="0"/>
                </a:lnTo>
                <a:lnTo>
                  <a:pt x="0" y="15150"/>
                </a:lnTo>
                <a:close/>
                <a:moveTo>
                  <a:pt x="5591" y="19410"/>
                </a:moveTo>
                <a:lnTo>
                  <a:pt x="4355" y="19410"/>
                </a:lnTo>
                <a:lnTo>
                  <a:pt x="4355" y="17339"/>
                </a:lnTo>
                <a:lnTo>
                  <a:pt x="2178" y="17339"/>
                </a:lnTo>
                <a:lnTo>
                  <a:pt x="2178" y="16037"/>
                </a:lnTo>
                <a:lnTo>
                  <a:pt x="4767" y="13433"/>
                </a:lnTo>
                <a:lnTo>
                  <a:pt x="8240" y="16866"/>
                </a:lnTo>
                <a:lnTo>
                  <a:pt x="5591" y="19410"/>
                </a:lnTo>
                <a:close/>
                <a:moveTo>
                  <a:pt x="15420" y="3965"/>
                </a:moveTo>
                <a:lnTo>
                  <a:pt x="7592" y="11895"/>
                </a:lnTo>
                <a:lnTo>
                  <a:pt x="7416" y="12013"/>
                </a:lnTo>
                <a:lnTo>
                  <a:pt x="7180" y="12072"/>
                </a:lnTo>
                <a:lnTo>
                  <a:pt x="7004" y="12013"/>
                </a:lnTo>
                <a:lnTo>
                  <a:pt x="6827" y="11895"/>
                </a:lnTo>
                <a:lnTo>
                  <a:pt x="6710" y="11717"/>
                </a:lnTo>
                <a:lnTo>
                  <a:pt x="6710" y="11481"/>
                </a:lnTo>
                <a:lnTo>
                  <a:pt x="6768" y="11303"/>
                </a:lnTo>
                <a:lnTo>
                  <a:pt x="6886" y="11125"/>
                </a:lnTo>
                <a:lnTo>
                  <a:pt x="14714" y="3255"/>
                </a:lnTo>
                <a:lnTo>
                  <a:pt x="14890" y="3136"/>
                </a:lnTo>
                <a:lnTo>
                  <a:pt x="15067" y="3077"/>
                </a:lnTo>
                <a:lnTo>
                  <a:pt x="15302" y="3136"/>
                </a:lnTo>
                <a:lnTo>
                  <a:pt x="15479" y="3255"/>
                </a:lnTo>
                <a:lnTo>
                  <a:pt x="15597" y="3432"/>
                </a:lnTo>
                <a:lnTo>
                  <a:pt x="15597" y="3787"/>
                </a:lnTo>
                <a:lnTo>
                  <a:pt x="15420" y="39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10828521" y="1486428"/>
            <a:ext cx="418230" cy="549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206" y="9615"/>
                </a:moveTo>
                <a:lnTo>
                  <a:pt x="12124" y="1533"/>
                </a:lnTo>
                <a:lnTo>
                  <a:pt x="11288" y="836"/>
                </a:lnTo>
                <a:lnTo>
                  <a:pt x="10452" y="418"/>
                </a:lnTo>
                <a:lnTo>
                  <a:pt x="9476" y="139"/>
                </a:lnTo>
                <a:lnTo>
                  <a:pt x="8501" y="0"/>
                </a:lnTo>
                <a:lnTo>
                  <a:pt x="7386" y="139"/>
                </a:lnTo>
                <a:lnTo>
                  <a:pt x="6550" y="418"/>
                </a:lnTo>
                <a:lnTo>
                  <a:pt x="5574" y="836"/>
                </a:lnTo>
                <a:lnTo>
                  <a:pt x="4877" y="1533"/>
                </a:lnTo>
                <a:lnTo>
                  <a:pt x="0" y="6271"/>
                </a:lnTo>
                <a:lnTo>
                  <a:pt x="15190" y="21600"/>
                </a:lnTo>
                <a:lnTo>
                  <a:pt x="20206" y="16862"/>
                </a:lnTo>
                <a:lnTo>
                  <a:pt x="20764" y="15886"/>
                </a:lnTo>
                <a:lnTo>
                  <a:pt x="21321" y="15190"/>
                </a:lnTo>
                <a:lnTo>
                  <a:pt x="21600" y="14075"/>
                </a:lnTo>
                <a:lnTo>
                  <a:pt x="21600" y="12124"/>
                </a:lnTo>
                <a:lnTo>
                  <a:pt x="21321" y="11288"/>
                </a:lnTo>
                <a:lnTo>
                  <a:pt x="20764" y="10312"/>
                </a:lnTo>
                <a:lnTo>
                  <a:pt x="20206" y="96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69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/>
          <p:nvPr/>
        </p:nvSpPr>
        <p:spPr>
          <a:xfrm>
            <a:off x="917350" y="168675"/>
            <a:ext cx="76866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67422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 dirty="0">
                <a:solidFill>
                  <a:schemeClr val="accent1"/>
                </a:solidFill>
              </a:rPr>
              <a:t>Dokumenty i oświadczenia składane do ofert</a:t>
            </a:r>
            <a:endParaRPr sz="2219" dirty="0">
              <a:solidFill>
                <a:schemeClr val="accent1"/>
              </a:solidFill>
            </a:endParaRPr>
          </a:p>
        </p:txBody>
      </p:sp>
      <p:sp>
        <p:nvSpPr>
          <p:cNvPr id="448" name="Google Shape;448;p41"/>
          <p:cNvSpPr>
            <a:spLocks noGrp="1"/>
          </p:cNvSpPr>
          <p:nvPr>
            <p:ph type="dgm" idx="2"/>
          </p:nvPr>
        </p:nvSpPr>
        <p:spPr>
          <a:xfrm>
            <a:off x="829524" y="1093694"/>
            <a:ext cx="8607860" cy="47883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1800" dirty="0"/>
              <a:t>Art. 95d. ust. 1. stanowi, że podmioty, o których mowa w art. 95e ust. 1 (wykonujące działalność leczniczą, zamierzającego wykonywać działalność leczniczą, zamierzającego utworzyć podmiot leczniczy), występują z wnioskiem do wojewody albo ministra właściwego do spraw zdrowia, zwanego </a:t>
            </a:r>
            <a:r>
              <a:rPr lang="pl-PL" sz="1800" dirty="0" smtClean="0"/>
              <a:t>dalej </a:t>
            </a:r>
            <a:r>
              <a:rPr lang="pl-PL" sz="1800" dirty="0"/>
              <a:t>„organem wydającym opinię”, o wydanie opinii o celowości inwestycji:</a:t>
            </a:r>
          </a:p>
          <a:p>
            <a:pPr marL="342900" lvl="0" indent="-342900">
              <a:buSzPct val="110000"/>
              <a:buFont typeface="+mj-lt"/>
              <a:buAutoNum type="arabicParenR"/>
            </a:pPr>
            <a:r>
              <a:rPr lang="pl-PL" sz="1800" dirty="0"/>
              <a:t>polegającej na utworzeniu na obszarze województwa:</a:t>
            </a:r>
          </a:p>
          <a:p>
            <a:pPr marL="803275" lvl="0" indent="-360363">
              <a:buSzPct val="90000"/>
              <a:buFont typeface="+mj-lt"/>
              <a:buAutoNum type="alphaLcParenR"/>
            </a:pPr>
            <a:r>
              <a:rPr lang="pl-PL" sz="1800" dirty="0"/>
              <a:t>nowego podmiotu leczniczego,</a:t>
            </a:r>
          </a:p>
          <a:p>
            <a:pPr marL="803275" lvl="0" indent="-360363">
              <a:buSzPct val="90000"/>
              <a:buFont typeface="+mj-lt"/>
              <a:buAutoNum type="alphaLcParenR"/>
            </a:pPr>
            <a:r>
              <a:rPr lang="pl-PL" sz="1800" dirty="0"/>
              <a:t>nowych jednostek lub komórek organizacyjnych zakładu leczniczego podmiotu leczniczego,</a:t>
            </a:r>
          </a:p>
          <a:p>
            <a:pPr marL="342900" indent="-342900">
              <a:buSzPct val="110000"/>
              <a:buFont typeface="+mj-lt"/>
              <a:buAutoNum type="arabicParenR" startAt="2"/>
            </a:pPr>
            <a:r>
              <a:rPr lang="pl-PL" sz="1800" dirty="0"/>
              <a:t>innej niż inwestycja określona w pkt 1, dotyczącej wykonywania działalności leczniczej polegającej na udzielaniu świadczeń zdrowotnych</a:t>
            </a:r>
          </a:p>
          <a:p>
            <a:pPr marL="0" lvl="0" indent="0">
              <a:buNone/>
            </a:pPr>
            <a:r>
              <a:rPr lang="pl-PL" sz="1800" dirty="0"/>
              <a:t>– której wartość kosztorysowa na dzień złożenia wniosku przekracza</a:t>
            </a:r>
            <a:r>
              <a:rPr lang="pl-PL" sz="1800" dirty="0">
                <a:solidFill>
                  <a:srgbClr val="FFC000"/>
                </a:solidFill>
              </a:rPr>
              <a:t> </a:t>
            </a:r>
            <a:r>
              <a:rPr lang="pl-PL" sz="1800" b="1" dirty="0">
                <a:solidFill>
                  <a:schemeClr val="accent1"/>
                </a:solidFill>
              </a:rPr>
              <a:t>2 mln zł.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 dirty="0"/>
          </a:p>
        </p:txBody>
      </p:sp>
      <p:sp>
        <p:nvSpPr>
          <p:cNvPr id="449" name="Google Shape;449;p41"/>
          <p:cNvSpPr/>
          <p:nvPr/>
        </p:nvSpPr>
        <p:spPr>
          <a:xfrm>
            <a:off x="9622375" y="1803824"/>
            <a:ext cx="1439370" cy="1890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18" y="13848"/>
                </a:moveTo>
                <a:lnTo>
                  <a:pt x="21116" y="13808"/>
                </a:lnTo>
                <a:lnTo>
                  <a:pt x="20996" y="13808"/>
                </a:lnTo>
                <a:lnTo>
                  <a:pt x="20875" y="13848"/>
                </a:lnTo>
                <a:lnTo>
                  <a:pt x="19787" y="14938"/>
                </a:lnTo>
                <a:lnTo>
                  <a:pt x="19706" y="15059"/>
                </a:lnTo>
                <a:lnTo>
                  <a:pt x="19666" y="15302"/>
                </a:lnTo>
                <a:lnTo>
                  <a:pt x="19666" y="17482"/>
                </a:lnTo>
                <a:lnTo>
                  <a:pt x="19504" y="17886"/>
                </a:lnTo>
                <a:lnTo>
                  <a:pt x="19464" y="18168"/>
                </a:lnTo>
                <a:lnTo>
                  <a:pt x="19343" y="18330"/>
                </a:lnTo>
                <a:lnTo>
                  <a:pt x="19263" y="18532"/>
                </a:lnTo>
                <a:lnTo>
                  <a:pt x="19061" y="18774"/>
                </a:lnTo>
                <a:lnTo>
                  <a:pt x="18900" y="18935"/>
                </a:lnTo>
                <a:lnTo>
                  <a:pt x="18739" y="19137"/>
                </a:lnTo>
                <a:lnTo>
                  <a:pt x="18578" y="19258"/>
                </a:lnTo>
                <a:lnTo>
                  <a:pt x="18336" y="19379"/>
                </a:lnTo>
                <a:lnTo>
                  <a:pt x="18134" y="19460"/>
                </a:lnTo>
                <a:lnTo>
                  <a:pt x="17893" y="19541"/>
                </a:lnTo>
                <a:lnTo>
                  <a:pt x="17691" y="19581"/>
                </a:lnTo>
                <a:lnTo>
                  <a:pt x="17409" y="19622"/>
                </a:lnTo>
                <a:lnTo>
                  <a:pt x="4191" y="19622"/>
                </a:lnTo>
                <a:lnTo>
                  <a:pt x="3707" y="19541"/>
                </a:lnTo>
                <a:lnTo>
                  <a:pt x="3506" y="19460"/>
                </a:lnTo>
                <a:lnTo>
                  <a:pt x="3264" y="19379"/>
                </a:lnTo>
                <a:lnTo>
                  <a:pt x="3063" y="19258"/>
                </a:lnTo>
                <a:lnTo>
                  <a:pt x="2901" y="19137"/>
                </a:lnTo>
                <a:lnTo>
                  <a:pt x="2539" y="18774"/>
                </a:lnTo>
                <a:lnTo>
                  <a:pt x="2378" y="18532"/>
                </a:lnTo>
                <a:lnTo>
                  <a:pt x="2257" y="18330"/>
                </a:lnTo>
                <a:lnTo>
                  <a:pt x="2136" y="18168"/>
                </a:lnTo>
                <a:lnTo>
                  <a:pt x="2055" y="17886"/>
                </a:lnTo>
                <a:lnTo>
                  <a:pt x="1975" y="17482"/>
                </a:lnTo>
                <a:lnTo>
                  <a:pt x="1975" y="4159"/>
                </a:lnTo>
                <a:lnTo>
                  <a:pt x="2015" y="3957"/>
                </a:lnTo>
                <a:lnTo>
                  <a:pt x="2055" y="3674"/>
                </a:lnTo>
                <a:lnTo>
                  <a:pt x="2136" y="3472"/>
                </a:lnTo>
                <a:lnTo>
                  <a:pt x="2378" y="3068"/>
                </a:lnTo>
                <a:lnTo>
                  <a:pt x="2700" y="2665"/>
                </a:lnTo>
                <a:lnTo>
                  <a:pt x="2901" y="2503"/>
                </a:lnTo>
                <a:lnTo>
                  <a:pt x="3063" y="2382"/>
                </a:lnTo>
                <a:lnTo>
                  <a:pt x="3264" y="2261"/>
                </a:lnTo>
                <a:lnTo>
                  <a:pt x="3506" y="2180"/>
                </a:lnTo>
                <a:lnTo>
                  <a:pt x="3707" y="2059"/>
                </a:lnTo>
                <a:lnTo>
                  <a:pt x="4433" y="1938"/>
                </a:lnTo>
                <a:lnTo>
                  <a:pt x="17167" y="1938"/>
                </a:lnTo>
                <a:lnTo>
                  <a:pt x="17530" y="1978"/>
                </a:lnTo>
                <a:lnTo>
                  <a:pt x="17852" y="2059"/>
                </a:lnTo>
                <a:lnTo>
                  <a:pt x="18134" y="2059"/>
                </a:lnTo>
                <a:lnTo>
                  <a:pt x="18255" y="2019"/>
                </a:lnTo>
                <a:lnTo>
                  <a:pt x="18376" y="1938"/>
                </a:lnTo>
                <a:lnTo>
                  <a:pt x="19142" y="1211"/>
                </a:lnTo>
                <a:lnTo>
                  <a:pt x="19222" y="1090"/>
                </a:lnTo>
                <a:lnTo>
                  <a:pt x="19263" y="969"/>
                </a:lnTo>
                <a:lnTo>
                  <a:pt x="19263" y="727"/>
                </a:lnTo>
                <a:lnTo>
                  <a:pt x="19222" y="646"/>
                </a:lnTo>
                <a:lnTo>
                  <a:pt x="19182" y="484"/>
                </a:lnTo>
                <a:lnTo>
                  <a:pt x="19061" y="444"/>
                </a:lnTo>
                <a:lnTo>
                  <a:pt x="18981" y="363"/>
                </a:lnTo>
                <a:lnTo>
                  <a:pt x="18578" y="202"/>
                </a:lnTo>
                <a:lnTo>
                  <a:pt x="18134" y="121"/>
                </a:lnTo>
                <a:lnTo>
                  <a:pt x="17651" y="40"/>
                </a:lnTo>
                <a:lnTo>
                  <a:pt x="17167" y="0"/>
                </a:lnTo>
                <a:lnTo>
                  <a:pt x="4433" y="0"/>
                </a:lnTo>
                <a:lnTo>
                  <a:pt x="3546" y="81"/>
                </a:lnTo>
                <a:lnTo>
                  <a:pt x="3143" y="202"/>
                </a:lnTo>
                <a:lnTo>
                  <a:pt x="2700" y="323"/>
                </a:lnTo>
                <a:lnTo>
                  <a:pt x="2378" y="484"/>
                </a:lnTo>
                <a:lnTo>
                  <a:pt x="1975" y="727"/>
                </a:lnTo>
                <a:lnTo>
                  <a:pt x="1612" y="969"/>
                </a:lnTo>
                <a:lnTo>
                  <a:pt x="1330" y="1292"/>
                </a:lnTo>
                <a:lnTo>
                  <a:pt x="1007" y="1655"/>
                </a:lnTo>
                <a:lnTo>
                  <a:pt x="766" y="1978"/>
                </a:lnTo>
                <a:lnTo>
                  <a:pt x="484" y="2342"/>
                </a:lnTo>
                <a:lnTo>
                  <a:pt x="322" y="2745"/>
                </a:lnTo>
                <a:lnTo>
                  <a:pt x="201" y="3109"/>
                </a:lnTo>
                <a:lnTo>
                  <a:pt x="121" y="3553"/>
                </a:lnTo>
                <a:lnTo>
                  <a:pt x="0" y="3997"/>
                </a:lnTo>
                <a:lnTo>
                  <a:pt x="0" y="17643"/>
                </a:lnTo>
                <a:lnTo>
                  <a:pt x="121" y="18087"/>
                </a:lnTo>
                <a:lnTo>
                  <a:pt x="201" y="18491"/>
                </a:lnTo>
                <a:lnTo>
                  <a:pt x="322" y="18895"/>
                </a:lnTo>
                <a:lnTo>
                  <a:pt x="484" y="19299"/>
                </a:lnTo>
                <a:lnTo>
                  <a:pt x="766" y="19622"/>
                </a:lnTo>
                <a:lnTo>
                  <a:pt x="1007" y="19985"/>
                </a:lnTo>
                <a:lnTo>
                  <a:pt x="1330" y="20348"/>
                </a:lnTo>
                <a:lnTo>
                  <a:pt x="1612" y="20631"/>
                </a:lnTo>
                <a:lnTo>
                  <a:pt x="1975" y="20914"/>
                </a:lnTo>
                <a:lnTo>
                  <a:pt x="2378" y="21116"/>
                </a:lnTo>
                <a:lnTo>
                  <a:pt x="2700" y="21317"/>
                </a:lnTo>
                <a:lnTo>
                  <a:pt x="3143" y="21439"/>
                </a:lnTo>
                <a:lnTo>
                  <a:pt x="3546" y="21560"/>
                </a:lnTo>
                <a:lnTo>
                  <a:pt x="3990" y="21600"/>
                </a:lnTo>
                <a:lnTo>
                  <a:pt x="17651" y="21600"/>
                </a:lnTo>
                <a:lnTo>
                  <a:pt x="18094" y="21560"/>
                </a:lnTo>
                <a:lnTo>
                  <a:pt x="18457" y="21439"/>
                </a:lnTo>
                <a:lnTo>
                  <a:pt x="18860" y="21317"/>
                </a:lnTo>
                <a:lnTo>
                  <a:pt x="19263" y="21116"/>
                </a:lnTo>
                <a:lnTo>
                  <a:pt x="19585" y="20914"/>
                </a:lnTo>
                <a:lnTo>
                  <a:pt x="19988" y="20631"/>
                </a:lnTo>
                <a:lnTo>
                  <a:pt x="20310" y="20348"/>
                </a:lnTo>
                <a:lnTo>
                  <a:pt x="20875" y="19622"/>
                </a:lnTo>
                <a:lnTo>
                  <a:pt x="21076" y="19299"/>
                </a:lnTo>
                <a:lnTo>
                  <a:pt x="21237" y="18895"/>
                </a:lnTo>
                <a:lnTo>
                  <a:pt x="21439" y="18491"/>
                </a:lnTo>
                <a:lnTo>
                  <a:pt x="21519" y="18087"/>
                </a:lnTo>
                <a:lnTo>
                  <a:pt x="21600" y="17199"/>
                </a:lnTo>
                <a:lnTo>
                  <a:pt x="21600" y="14292"/>
                </a:lnTo>
                <a:lnTo>
                  <a:pt x="21560" y="14131"/>
                </a:lnTo>
                <a:lnTo>
                  <a:pt x="21519" y="14010"/>
                </a:lnTo>
                <a:lnTo>
                  <a:pt x="21439" y="13929"/>
                </a:lnTo>
                <a:lnTo>
                  <a:pt x="21318" y="13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10072696" y="1739877"/>
            <a:ext cx="989064" cy="1277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5150"/>
                </a:moveTo>
                <a:lnTo>
                  <a:pt x="0" y="21600"/>
                </a:lnTo>
                <a:lnTo>
                  <a:pt x="6533" y="21600"/>
                </a:lnTo>
                <a:lnTo>
                  <a:pt x="21600" y="6510"/>
                </a:lnTo>
                <a:lnTo>
                  <a:pt x="15067" y="0"/>
                </a:lnTo>
                <a:lnTo>
                  <a:pt x="0" y="15150"/>
                </a:lnTo>
                <a:close/>
                <a:moveTo>
                  <a:pt x="5591" y="19410"/>
                </a:moveTo>
                <a:lnTo>
                  <a:pt x="4355" y="19410"/>
                </a:lnTo>
                <a:lnTo>
                  <a:pt x="4355" y="17339"/>
                </a:lnTo>
                <a:lnTo>
                  <a:pt x="2178" y="17339"/>
                </a:lnTo>
                <a:lnTo>
                  <a:pt x="2178" y="16037"/>
                </a:lnTo>
                <a:lnTo>
                  <a:pt x="4767" y="13433"/>
                </a:lnTo>
                <a:lnTo>
                  <a:pt x="8240" y="16866"/>
                </a:lnTo>
                <a:lnTo>
                  <a:pt x="5591" y="19410"/>
                </a:lnTo>
                <a:close/>
                <a:moveTo>
                  <a:pt x="15420" y="3965"/>
                </a:moveTo>
                <a:lnTo>
                  <a:pt x="7592" y="11895"/>
                </a:lnTo>
                <a:lnTo>
                  <a:pt x="7416" y="12013"/>
                </a:lnTo>
                <a:lnTo>
                  <a:pt x="7180" y="12072"/>
                </a:lnTo>
                <a:lnTo>
                  <a:pt x="7004" y="12013"/>
                </a:lnTo>
                <a:lnTo>
                  <a:pt x="6827" y="11895"/>
                </a:lnTo>
                <a:lnTo>
                  <a:pt x="6710" y="11717"/>
                </a:lnTo>
                <a:lnTo>
                  <a:pt x="6710" y="11481"/>
                </a:lnTo>
                <a:lnTo>
                  <a:pt x="6768" y="11303"/>
                </a:lnTo>
                <a:lnTo>
                  <a:pt x="6886" y="11125"/>
                </a:lnTo>
                <a:lnTo>
                  <a:pt x="14714" y="3255"/>
                </a:lnTo>
                <a:lnTo>
                  <a:pt x="14890" y="3136"/>
                </a:lnTo>
                <a:lnTo>
                  <a:pt x="15067" y="3077"/>
                </a:lnTo>
                <a:lnTo>
                  <a:pt x="15302" y="3136"/>
                </a:lnTo>
                <a:lnTo>
                  <a:pt x="15479" y="3255"/>
                </a:lnTo>
                <a:lnTo>
                  <a:pt x="15597" y="3432"/>
                </a:lnTo>
                <a:lnTo>
                  <a:pt x="15597" y="3787"/>
                </a:lnTo>
                <a:lnTo>
                  <a:pt x="15420" y="39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10828521" y="1486428"/>
            <a:ext cx="418230" cy="549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206" y="9615"/>
                </a:moveTo>
                <a:lnTo>
                  <a:pt x="12124" y="1533"/>
                </a:lnTo>
                <a:lnTo>
                  <a:pt x="11288" y="836"/>
                </a:lnTo>
                <a:lnTo>
                  <a:pt x="10452" y="418"/>
                </a:lnTo>
                <a:lnTo>
                  <a:pt x="9476" y="139"/>
                </a:lnTo>
                <a:lnTo>
                  <a:pt x="8501" y="0"/>
                </a:lnTo>
                <a:lnTo>
                  <a:pt x="7386" y="139"/>
                </a:lnTo>
                <a:lnTo>
                  <a:pt x="6550" y="418"/>
                </a:lnTo>
                <a:lnTo>
                  <a:pt x="5574" y="836"/>
                </a:lnTo>
                <a:lnTo>
                  <a:pt x="4877" y="1533"/>
                </a:lnTo>
                <a:lnTo>
                  <a:pt x="0" y="6271"/>
                </a:lnTo>
                <a:lnTo>
                  <a:pt x="15190" y="21600"/>
                </a:lnTo>
                <a:lnTo>
                  <a:pt x="20206" y="16862"/>
                </a:lnTo>
                <a:lnTo>
                  <a:pt x="20764" y="15886"/>
                </a:lnTo>
                <a:lnTo>
                  <a:pt x="21321" y="15190"/>
                </a:lnTo>
                <a:lnTo>
                  <a:pt x="21600" y="14075"/>
                </a:lnTo>
                <a:lnTo>
                  <a:pt x="21600" y="12124"/>
                </a:lnTo>
                <a:lnTo>
                  <a:pt x="21321" y="11288"/>
                </a:lnTo>
                <a:lnTo>
                  <a:pt x="20764" y="10312"/>
                </a:lnTo>
                <a:lnTo>
                  <a:pt x="20206" y="96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64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/>
          <p:nvPr/>
        </p:nvSpPr>
        <p:spPr>
          <a:xfrm>
            <a:off x="917350" y="168675"/>
            <a:ext cx="76866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67422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448" name="Google Shape;448;p41"/>
          <p:cNvSpPr>
            <a:spLocks noGrp="1"/>
          </p:cNvSpPr>
          <p:nvPr>
            <p:ph type="dgm" idx="2"/>
          </p:nvPr>
        </p:nvSpPr>
        <p:spPr>
          <a:xfrm>
            <a:off x="829523" y="959475"/>
            <a:ext cx="5635931" cy="56026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endParaRPr lang="pl-PL" sz="1800" b="1" u="sng" dirty="0"/>
          </a:p>
          <a:p>
            <a:pPr marL="0" lvl="0" indent="0">
              <a:buNone/>
            </a:pPr>
            <a:endParaRPr lang="pl-PL" sz="1800" b="1" u="sng" dirty="0"/>
          </a:p>
          <a:p>
            <a:pPr marL="0" lvl="0" indent="0">
              <a:buNone/>
            </a:pPr>
            <a:r>
              <a:rPr lang="pl-PL" sz="2000" b="1" u="sng" dirty="0"/>
              <a:t>WYMAGANE: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2000" dirty="0"/>
              <a:t>oświadczenie wskazujące, czy zachodzą okoliczności opisane w art. 95d ustawy z dnia 27 sierpnia 2004 r. o świadczeniach opieki zdrowotnej finansowanych </a:t>
            </a:r>
            <a:br>
              <a:rPr lang="pl-PL" sz="2000" dirty="0"/>
            </a:br>
            <a:r>
              <a:rPr lang="pl-PL" sz="2000" dirty="0"/>
              <a:t>ze środków publicznych odnośnie inwestycji, przy pomocy której ma być wykonywana umowa. </a:t>
            </a:r>
          </a:p>
          <a:p>
            <a:pPr marL="0" lvl="0" indent="0">
              <a:lnSpc>
                <a:spcPct val="150000"/>
              </a:lnSpc>
              <a:buNone/>
            </a:pPr>
            <a:endParaRPr lang="pl-PL"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 dirty="0"/>
          </a:p>
        </p:txBody>
      </p:sp>
      <p:sp>
        <p:nvSpPr>
          <p:cNvPr id="8" name="Google Shape;373;p34">
            <a:extLst>
              <a:ext uri="{FF2B5EF4-FFF2-40B4-BE49-F238E27FC236}">
                <a16:creationId xmlns:a16="http://schemas.microsoft.com/office/drawing/2014/main" id="{0F47BDD2-9A1E-4D75-8735-E938ED42D9DC}"/>
              </a:ext>
            </a:extLst>
          </p:cNvPr>
          <p:cNvSpPr/>
          <p:nvPr/>
        </p:nvSpPr>
        <p:spPr>
          <a:xfrm>
            <a:off x="6810460" y="959475"/>
            <a:ext cx="4764452" cy="529814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4000"/>
              </a:lnSpc>
              <a:buNone/>
            </a:pP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Złożone oświadczenie powinno wskazywać, </a:t>
            </a:r>
            <a:b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że w związku z wejściem w życie </a:t>
            </a:r>
            <a:b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 1.01.2021 r. art. 139a ustawy z dnia </a:t>
            </a:r>
            <a:b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 sierpnia 2004 r. o świadczeniach opieki zdrowotnej finansowanych ze środków publicznych, oferent (w zakresie objętym ofertą):</a:t>
            </a:r>
          </a:p>
          <a:p>
            <a:pPr marL="0" lvl="0" indent="0">
              <a:lnSpc>
                <a:spcPct val="114000"/>
              </a:lnSpc>
              <a:buNone/>
            </a:pP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 zrealizował inwestycji spełniającej warunki określone w art. 95d ustawy </a:t>
            </a:r>
            <a:b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świadczeniach,</a:t>
            </a:r>
          </a:p>
          <a:p>
            <a:pPr lvl="0">
              <a:lnSpc>
                <a:spcPct val="114000"/>
              </a:lnSpc>
            </a:pP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albo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zrealizował inwestycję spełniającą warunki określone w art. 95d ustawy </a:t>
            </a:r>
            <a:b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świadczeniach.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41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/>
          <p:nvPr/>
        </p:nvSpPr>
        <p:spPr>
          <a:xfrm>
            <a:off x="917350" y="168675"/>
            <a:ext cx="76866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67422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448" name="Google Shape;448;p41"/>
          <p:cNvSpPr>
            <a:spLocks noGrp="1"/>
          </p:cNvSpPr>
          <p:nvPr>
            <p:ph type="dgm" idx="2"/>
          </p:nvPr>
        </p:nvSpPr>
        <p:spPr>
          <a:xfrm>
            <a:off x="829524" y="1486428"/>
            <a:ext cx="5791083" cy="43956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 b="1" u="sng" dirty="0"/>
              <a:t>W przypadku gdy oferent jest reprezentowany przez pełnomocnika - </a:t>
            </a:r>
            <a:r>
              <a:rPr lang="pl-PL" sz="2400" dirty="0"/>
              <a:t>pełnomocnictwo do składania oświadczeń woli w imieniu oferenta, w szczególności do złożenia oferty, udzielone przez osobę lub osoby, których prawo do reprezentowania oferenta wynika z dokumentów przedstawionych wraz z ofertą.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 dirty="0"/>
          </a:p>
        </p:txBody>
      </p:sp>
      <p:sp>
        <p:nvSpPr>
          <p:cNvPr id="449" name="Google Shape;449;p41"/>
          <p:cNvSpPr/>
          <p:nvPr/>
        </p:nvSpPr>
        <p:spPr>
          <a:xfrm>
            <a:off x="9622375" y="1803824"/>
            <a:ext cx="1439370" cy="1890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18" y="13848"/>
                </a:moveTo>
                <a:lnTo>
                  <a:pt x="21116" y="13808"/>
                </a:lnTo>
                <a:lnTo>
                  <a:pt x="20996" y="13808"/>
                </a:lnTo>
                <a:lnTo>
                  <a:pt x="20875" y="13848"/>
                </a:lnTo>
                <a:lnTo>
                  <a:pt x="19787" y="14938"/>
                </a:lnTo>
                <a:lnTo>
                  <a:pt x="19706" y="15059"/>
                </a:lnTo>
                <a:lnTo>
                  <a:pt x="19666" y="15302"/>
                </a:lnTo>
                <a:lnTo>
                  <a:pt x="19666" y="17482"/>
                </a:lnTo>
                <a:lnTo>
                  <a:pt x="19504" y="17886"/>
                </a:lnTo>
                <a:lnTo>
                  <a:pt x="19464" y="18168"/>
                </a:lnTo>
                <a:lnTo>
                  <a:pt x="19343" y="18330"/>
                </a:lnTo>
                <a:lnTo>
                  <a:pt x="19263" y="18532"/>
                </a:lnTo>
                <a:lnTo>
                  <a:pt x="19061" y="18774"/>
                </a:lnTo>
                <a:lnTo>
                  <a:pt x="18900" y="18935"/>
                </a:lnTo>
                <a:lnTo>
                  <a:pt x="18739" y="19137"/>
                </a:lnTo>
                <a:lnTo>
                  <a:pt x="18578" y="19258"/>
                </a:lnTo>
                <a:lnTo>
                  <a:pt x="18336" y="19379"/>
                </a:lnTo>
                <a:lnTo>
                  <a:pt x="18134" y="19460"/>
                </a:lnTo>
                <a:lnTo>
                  <a:pt x="17893" y="19541"/>
                </a:lnTo>
                <a:lnTo>
                  <a:pt x="17691" y="19581"/>
                </a:lnTo>
                <a:lnTo>
                  <a:pt x="17409" y="19622"/>
                </a:lnTo>
                <a:lnTo>
                  <a:pt x="4191" y="19622"/>
                </a:lnTo>
                <a:lnTo>
                  <a:pt x="3707" y="19541"/>
                </a:lnTo>
                <a:lnTo>
                  <a:pt x="3506" y="19460"/>
                </a:lnTo>
                <a:lnTo>
                  <a:pt x="3264" y="19379"/>
                </a:lnTo>
                <a:lnTo>
                  <a:pt x="3063" y="19258"/>
                </a:lnTo>
                <a:lnTo>
                  <a:pt x="2901" y="19137"/>
                </a:lnTo>
                <a:lnTo>
                  <a:pt x="2539" y="18774"/>
                </a:lnTo>
                <a:lnTo>
                  <a:pt x="2378" y="18532"/>
                </a:lnTo>
                <a:lnTo>
                  <a:pt x="2257" y="18330"/>
                </a:lnTo>
                <a:lnTo>
                  <a:pt x="2136" y="18168"/>
                </a:lnTo>
                <a:lnTo>
                  <a:pt x="2055" y="17886"/>
                </a:lnTo>
                <a:lnTo>
                  <a:pt x="1975" y="17482"/>
                </a:lnTo>
                <a:lnTo>
                  <a:pt x="1975" y="4159"/>
                </a:lnTo>
                <a:lnTo>
                  <a:pt x="2015" y="3957"/>
                </a:lnTo>
                <a:lnTo>
                  <a:pt x="2055" y="3674"/>
                </a:lnTo>
                <a:lnTo>
                  <a:pt x="2136" y="3472"/>
                </a:lnTo>
                <a:lnTo>
                  <a:pt x="2378" y="3068"/>
                </a:lnTo>
                <a:lnTo>
                  <a:pt x="2700" y="2665"/>
                </a:lnTo>
                <a:lnTo>
                  <a:pt x="2901" y="2503"/>
                </a:lnTo>
                <a:lnTo>
                  <a:pt x="3063" y="2382"/>
                </a:lnTo>
                <a:lnTo>
                  <a:pt x="3264" y="2261"/>
                </a:lnTo>
                <a:lnTo>
                  <a:pt x="3506" y="2180"/>
                </a:lnTo>
                <a:lnTo>
                  <a:pt x="3707" y="2059"/>
                </a:lnTo>
                <a:lnTo>
                  <a:pt x="4433" y="1938"/>
                </a:lnTo>
                <a:lnTo>
                  <a:pt x="17167" y="1938"/>
                </a:lnTo>
                <a:lnTo>
                  <a:pt x="17530" y="1978"/>
                </a:lnTo>
                <a:lnTo>
                  <a:pt x="17852" y="2059"/>
                </a:lnTo>
                <a:lnTo>
                  <a:pt x="18134" y="2059"/>
                </a:lnTo>
                <a:lnTo>
                  <a:pt x="18255" y="2019"/>
                </a:lnTo>
                <a:lnTo>
                  <a:pt x="18376" y="1938"/>
                </a:lnTo>
                <a:lnTo>
                  <a:pt x="19142" y="1211"/>
                </a:lnTo>
                <a:lnTo>
                  <a:pt x="19222" y="1090"/>
                </a:lnTo>
                <a:lnTo>
                  <a:pt x="19263" y="969"/>
                </a:lnTo>
                <a:lnTo>
                  <a:pt x="19263" y="727"/>
                </a:lnTo>
                <a:lnTo>
                  <a:pt x="19222" y="646"/>
                </a:lnTo>
                <a:lnTo>
                  <a:pt x="19182" y="484"/>
                </a:lnTo>
                <a:lnTo>
                  <a:pt x="19061" y="444"/>
                </a:lnTo>
                <a:lnTo>
                  <a:pt x="18981" y="363"/>
                </a:lnTo>
                <a:lnTo>
                  <a:pt x="18578" y="202"/>
                </a:lnTo>
                <a:lnTo>
                  <a:pt x="18134" y="121"/>
                </a:lnTo>
                <a:lnTo>
                  <a:pt x="17651" y="40"/>
                </a:lnTo>
                <a:lnTo>
                  <a:pt x="17167" y="0"/>
                </a:lnTo>
                <a:lnTo>
                  <a:pt x="4433" y="0"/>
                </a:lnTo>
                <a:lnTo>
                  <a:pt x="3546" y="81"/>
                </a:lnTo>
                <a:lnTo>
                  <a:pt x="3143" y="202"/>
                </a:lnTo>
                <a:lnTo>
                  <a:pt x="2700" y="323"/>
                </a:lnTo>
                <a:lnTo>
                  <a:pt x="2378" y="484"/>
                </a:lnTo>
                <a:lnTo>
                  <a:pt x="1975" y="727"/>
                </a:lnTo>
                <a:lnTo>
                  <a:pt x="1612" y="969"/>
                </a:lnTo>
                <a:lnTo>
                  <a:pt x="1330" y="1292"/>
                </a:lnTo>
                <a:lnTo>
                  <a:pt x="1007" y="1655"/>
                </a:lnTo>
                <a:lnTo>
                  <a:pt x="766" y="1978"/>
                </a:lnTo>
                <a:lnTo>
                  <a:pt x="484" y="2342"/>
                </a:lnTo>
                <a:lnTo>
                  <a:pt x="322" y="2745"/>
                </a:lnTo>
                <a:lnTo>
                  <a:pt x="201" y="3109"/>
                </a:lnTo>
                <a:lnTo>
                  <a:pt x="121" y="3553"/>
                </a:lnTo>
                <a:lnTo>
                  <a:pt x="0" y="3997"/>
                </a:lnTo>
                <a:lnTo>
                  <a:pt x="0" y="17643"/>
                </a:lnTo>
                <a:lnTo>
                  <a:pt x="121" y="18087"/>
                </a:lnTo>
                <a:lnTo>
                  <a:pt x="201" y="18491"/>
                </a:lnTo>
                <a:lnTo>
                  <a:pt x="322" y="18895"/>
                </a:lnTo>
                <a:lnTo>
                  <a:pt x="484" y="19299"/>
                </a:lnTo>
                <a:lnTo>
                  <a:pt x="766" y="19622"/>
                </a:lnTo>
                <a:lnTo>
                  <a:pt x="1007" y="19985"/>
                </a:lnTo>
                <a:lnTo>
                  <a:pt x="1330" y="20348"/>
                </a:lnTo>
                <a:lnTo>
                  <a:pt x="1612" y="20631"/>
                </a:lnTo>
                <a:lnTo>
                  <a:pt x="1975" y="20914"/>
                </a:lnTo>
                <a:lnTo>
                  <a:pt x="2378" y="21116"/>
                </a:lnTo>
                <a:lnTo>
                  <a:pt x="2700" y="21317"/>
                </a:lnTo>
                <a:lnTo>
                  <a:pt x="3143" y="21439"/>
                </a:lnTo>
                <a:lnTo>
                  <a:pt x="3546" y="21560"/>
                </a:lnTo>
                <a:lnTo>
                  <a:pt x="3990" y="21600"/>
                </a:lnTo>
                <a:lnTo>
                  <a:pt x="17651" y="21600"/>
                </a:lnTo>
                <a:lnTo>
                  <a:pt x="18094" y="21560"/>
                </a:lnTo>
                <a:lnTo>
                  <a:pt x="18457" y="21439"/>
                </a:lnTo>
                <a:lnTo>
                  <a:pt x="18860" y="21317"/>
                </a:lnTo>
                <a:lnTo>
                  <a:pt x="19263" y="21116"/>
                </a:lnTo>
                <a:lnTo>
                  <a:pt x="19585" y="20914"/>
                </a:lnTo>
                <a:lnTo>
                  <a:pt x="19988" y="20631"/>
                </a:lnTo>
                <a:lnTo>
                  <a:pt x="20310" y="20348"/>
                </a:lnTo>
                <a:lnTo>
                  <a:pt x="20875" y="19622"/>
                </a:lnTo>
                <a:lnTo>
                  <a:pt x="21076" y="19299"/>
                </a:lnTo>
                <a:lnTo>
                  <a:pt x="21237" y="18895"/>
                </a:lnTo>
                <a:lnTo>
                  <a:pt x="21439" y="18491"/>
                </a:lnTo>
                <a:lnTo>
                  <a:pt x="21519" y="18087"/>
                </a:lnTo>
                <a:lnTo>
                  <a:pt x="21600" y="17199"/>
                </a:lnTo>
                <a:lnTo>
                  <a:pt x="21600" y="14292"/>
                </a:lnTo>
                <a:lnTo>
                  <a:pt x="21560" y="14131"/>
                </a:lnTo>
                <a:lnTo>
                  <a:pt x="21519" y="14010"/>
                </a:lnTo>
                <a:lnTo>
                  <a:pt x="21439" y="13929"/>
                </a:lnTo>
                <a:lnTo>
                  <a:pt x="21318" y="13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10072696" y="1739877"/>
            <a:ext cx="989064" cy="1277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5150"/>
                </a:moveTo>
                <a:lnTo>
                  <a:pt x="0" y="21600"/>
                </a:lnTo>
                <a:lnTo>
                  <a:pt x="6533" y="21600"/>
                </a:lnTo>
                <a:lnTo>
                  <a:pt x="21600" y="6510"/>
                </a:lnTo>
                <a:lnTo>
                  <a:pt x="15067" y="0"/>
                </a:lnTo>
                <a:lnTo>
                  <a:pt x="0" y="15150"/>
                </a:lnTo>
                <a:close/>
                <a:moveTo>
                  <a:pt x="5591" y="19410"/>
                </a:moveTo>
                <a:lnTo>
                  <a:pt x="4355" y="19410"/>
                </a:lnTo>
                <a:lnTo>
                  <a:pt x="4355" y="17339"/>
                </a:lnTo>
                <a:lnTo>
                  <a:pt x="2178" y="17339"/>
                </a:lnTo>
                <a:lnTo>
                  <a:pt x="2178" y="16037"/>
                </a:lnTo>
                <a:lnTo>
                  <a:pt x="4767" y="13433"/>
                </a:lnTo>
                <a:lnTo>
                  <a:pt x="8240" y="16866"/>
                </a:lnTo>
                <a:lnTo>
                  <a:pt x="5591" y="19410"/>
                </a:lnTo>
                <a:close/>
                <a:moveTo>
                  <a:pt x="15420" y="3965"/>
                </a:moveTo>
                <a:lnTo>
                  <a:pt x="7592" y="11895"/>
                </a:lnTo>
                <a:lnTo>
                  <a:pt x="7416" y="12013"/>
                </a:lnTo>
                <a:lnTo>
                  <a:pt x="7180" y="12072"/>
                </a:lnTo>
                <a:lnTo>
                  <a:pt x="7004" y="12013"/>
                </a:lnTo>
                <a:lnTo>
                  <a:pt x="6827" y="11895"/>
                </a:lnTo>
                <a:lnTo>
                  <a:pt x="6710" y="11717"/>
                </a:lnTo>
                <a:lnTo>
                  <a:pt x="6710" y="11481"/>
                </a:lnTo>
                <a:lnTo>
                  <a:pt x="6768" y="11303"/>
                </a:lnTo>
                <a:lnTo>
                  <a:pt x="6886" y="11125"/>
                </a:lnTo>
                <a:lnTo>
                  <a:pt x="14714" y="3255"/>
                </a:lnTo>
                <a:lnTo>
                  <a:pt x="14890" y="3136"/>
                </a:lnTo>
                <a:lnTo>
                  <a:pt x="15067" y="3077"/>
                </a:lnTo>
                <a:lnTo>
                  <a:pt x="15302" y="3136"/>
                </a:lnTo>
                <a:lnTo>
                  <a:pt x="15479" y="3255"/>
                </a:lnTo>
                <a:lnTo>
                  <a:pt x="15597" y="3432"/>
                </a:lnTo>
                <a:lnTo>
                  <a:pt x="15597" y="3787"/>
                </a:lnTo>
                <a:lnTo>
                  <a:pt x="15420" y="39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10828521" y="1486428"/>
            <a:ext cx="418230" cy="549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206" y="9615"/>
                </a:moveTo>
                <a:lnTo>
                  <a:pt x="12124" y="1533"/>
                </a:lnTo>
                <a:lnTo>
                  <a:pt x="11288" y="836"/>
                </a:lnTo>
                <a:lnTo>
                  <a:pt x="10452" y="418"/>
                </a:lnTo>
                <a:lnTo>
                  <a:pt x="9476" y="139"/>
                </a:lnTo>
                <a:lnTo>
                  <a:pt x="8501" y="0"/>
                </a:lnTo>
                <a:lnTo>
                  <a:pt x="7386" y="139"/>
                </a:lnTo>
                <a:lnTo>
                  <a:pt x="6550" y="418"/>
                </a:lnTo>
                <a:lnTo>
                  <a:pt x="5574" y="836"/>
                </a:lnTo>
                <a:lnTo>
                  <a:pt x="4877" y="1533"/>
                </a:lnTo>
                <a:lnTo>
                  <a:pt x="0" y="6271"/>
                </a:lnTo>
                <a:lnTo>
                  <a:pt x="15190" y="21600"/>
                </a:lnTo>
                <a:lnTo>
                  <a:pt x="20206" y="16862"/>
                </a:lnTo>
                <a:lnTo>
                  <a:pt x="20764" y="15886"/>
                </a:lnTo>
                <a:lnTo>
                  <a:pt x="21321" y="15190"/>
                </a:lnTo>
                <a:lnTo>
                  <a:pt x="21600" y="14075"/>
                </a:lnTo>
                <a:lnTo>
                  <a:pt x="21600" y="12124"/>
                </a:lnTo>
                <a:lnTo>
                  <a:pt x="21321" y="11288"/>
                </a:lnTo>
                <a:lnTo>
                  <a:pt x="20764" y="10312"/>
                </a:lnTo>
                <a:lnTo>
                  <a:pt x="20206" y="96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91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>
            <a:spLocks noGrp="1"/>
          </p:cNvSpPr>
          <p:nvPr>
            <p:ph type="dgm" idx="2"/>
          </p:nvPr>
        </p:nvSpPr>
        <p:spPr>
          <a:xfrm>
            <a:off x="491374" y="1533649"/>
            <a:ext cx="10784297" cy="42692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0" indent="-342900">
              <a:buSzPts val="1400"/>
              <a:buFont typeface="+mj-lt"/>
              <a:buAutoNum type="arabicPeriod"/>
            </a:pPr>
            <a:r>
              <a:rPr lang="pl-PL" sz="1400" dirty="0"/>
              <a:t>Ustawa z dnia 27 sierpnia 2004 r. o świadczeniach opieki zdrowotnej finansowanych ze środków publicznych</a:t>
            </a:r>
            <a:br>
              <a:rPr lang="pl-PL" sz="1400" dirty="0"/>
            </a:br>
            <a:r>
              <a:rPr lang="pl-PL" sz="1400" dirty="0"/>
              <a:t>(Dz.U. z 2022 r. poz. 2561 z </a:t>
            </a:r>
            <a:r>
              <a:rPr lang="pl-PL" sz="1400" dirty="0" err="1"/>
              <a:t>późn</a:t>
            </a:r>
            <a:r>
              <a:rPr lang="pl-PL" sz="1400" dirty="0"/>
              <a:t>. zm.),</a:t>
            </a:r>
            <a:endParaRPr sz="1400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sz="200" dirty="0"/>
          </a:p>
          <a:p>
            <a:pPr marL="482600" lvl="0" indent="-342900">
              <a:buSzPts val="1400"/>
              <a:buFont typeface="+mj-lt"/>
              <a:buAutoNum type="arabicPeriod"/>
            </a:pPr>
            <a:r>
              <a:rPr lang="pl-PL" sz="1400" dirty="0"/>
              <a:t>Ustawa z dnia 15 kwietnia 2011 r. o działalności leczniczej</a:t>
            </a:r>
            <a:br>
              <a:rPr lang="pl-PL" sz="1400" dirty="0"/>
            </a:br>
            <a:r>
              <a:rPr lang="pl-PL" sz="1400" dirty="0"/>
              <a:t>(Dz. U. z 2022 r. poz. 633 z </a:t>
            </a:r>
            <a:r>
              <a:rPr lang="pl-PL" sz="1400" dirty="0" err="1"/>
              <a:t>późn</a:t>
            </a:r>
            <a:r>
              <a:rPr lang="pl-PL" sz="1400" dirty="0"/>
              <a:t>. zm.),</a:t>
            </a:r>
          </a:p>
          <a:p>
            <a:pPr marL="482600" lvl="0" indent="-342900" algn="l" rtl="0">
              <a:spcBef>
                <a:spcPts val="10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endParaRPr sz="200" dirty="0"/>
          </a:p>
          <a:p>
            <a:pPr marL="482600" lvl="0" indent="-342900">
              <a:buSzPts val="1400"/>
              <a:buFont typeface="+mj-lt"/>
              <a:buAutoNum type="arabicPeriod"/>
            </a:pPr>
            <a:r>
              <a:rPr lang="pl-PL" sz="1400" dirty="0"/>
              <a:t>Rozporządzenie Ministra Zdrowia z dnia 8 września 2015 r. w sprawie ogólnych warunków umów o udzielanie świadczeń opieki zdrowotnej</a:t>
            </a:r>
            <a:br>
              <a:rPr lang="pl-PL" sz="1400" dirty="0"/>
            </a:br>
            <a:r>
              <a:rPr lang="pl-PL" sz="1400" dirty="0"/>
              <a:t>(Dz. U. z 2022 r. poz. 787 z </a:t>
            </a:r>
            <a:r>
              <a:rPr lang="pl-PL" sz="1400" dirty="0" err="1"/>
              <a:t>późn</a:t>
            </a:r>
            <a:r>
              <a:rPr lang="pl-PL" sz="1400" dirty="0"/>
              <a:t>. zm.),</a:t>
            </a:r>
            <a:endParaRPr sz="1400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sz="200" dirty="0"/>
          </a:p>
          <a:p>
            <a:pPr marL="482600" lvl="0" indent="-342900" algn="l" rtl="0">
              <a:spcBef>
                <a:spcPts val="10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l-PL" sz="1400" dirty="0"/>
              <a:t>Rozporządzenie Ministra Zdrowia z dnia 14 października 2020 r. w sprawie sposobu ogłaszania o postępowaniu w sprawie zawarcia umowy o udzielanie świadczeń opieki zdrowotnej, składania ofert, powoływania i odwoływania komisji konkursowej, jej zadań oraz trybu pracy</a:t>
            </a:r>
            <a:br>
              <a:rPr lang="pl-PL" sz="1400" dirty="0"/>
            </a:br>
            <a:r>
              <a:rPr lang="pl-PL" sz="1400" dirty="0"/>
              <a:t>(Dz. U. z 2020 r. poz. 1858),</a:t>
            </a:r>
            <a:endParaRPr sz="1400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sz="200" dirty="0"/>
          </a:p>
          <a:p>
            <a:pPr marL="482600" lvl="0" indent="-342900">
              <a:buSzPts val="1400"/>
              <a:buFont typeface="+mj-lt"/>
              <a:buAutoNum type="arabicPeriod"/>
            </a:pPr>
            <a:r>
              <a:rPr lang="pl-PL" sz="1400" dirty="0"/>
              <a:t>Rozporządzenie Ministra Finansów z dnia 29 kwietnia 2019 r. w sprawie obowiązkowego ubezpieczenia odpowiedzialności cywilnej podmiotu wykonującego działalność leczniczą</a:t>
            </a:r>
            <a:br>
              <a:rPr lang="pl-PL" sz="1400" dirty="0"/>
            </a:br>
            <a:r>
              <a:rPr lang="pl-PL" sz="1400" dirty="0"/>
              <a:t>(Dz. U. z 2019 r. poz. 866),</a:t>
            </a:r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926100" y="144675"/>
            <a:ext cx="9867300" cy="92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/>
              <a:t>Podstawy prawne przeprowadzenia procesu kontraktowania świadczeń</a:t>
            </a:r>
            <a:r>
              <a:rPr lang="pl-PL" sz="2410"/>
              <a:t> </a:t>
            </a:r>
            <a:br>
              <a:rPr lang="pl-PL" sz="2410"/>
            </a:br>
            <a:r>
              <a:rPr lang="pl-PL" sz="2210"/>
              <a:t>(wykaz aktów prawnych zawarty jest w każdym ogłoszeniu o postępowaniu)</a:t>
            </a:r>
            <a:endParaRPr sz="2210"/>
          </a:p>
        </p:txBody>
      </p:sp>
      <p:sp>
        <p:nvSpPr>
          <p:cNvPr id="127" name="Google Shape;127;p15"/>
          <p:cNvSpPr/>
          <p:nvPr/>
        </p:nvSpPr>
        <p:spPr>
          <a:xfrm>
            <a:off x="10793397" y="462875"/>
            <a:ext cx="482274" cy="8296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24" y="11243"/>
                </a:moveTo>
                <a:lnTo>
                  <a:pt x="19337" y="10698"/>
                </a:lnTo>
                <a:lnTo>
                  <a:pt x="18992" y="10493"/>
                </a:lnTo>
                <a:lnTo>
                  <a:pt x="18549" y="10289"/>
                </a:lnTo>
                <a:lnTo>
                  <a:pt x="18156" y="10153"/>
                </a:lnTo>
                <a:lnTo>
                  <a:pt x="17713" y="10050"/>
                </a:lnTo>
                <a:lnTo>
                  <a:pt x="17221" y="10016"/>
                </a:lnTo>
                <a:lnTo>
                  <a:pt x="16827" y="9982"/>
                </a:lnTo>
                <a:lnTo>
                  <a:pt x="16827" y="3339"/>
                </a:lnTo>
                <a:lnTo>
                  <a:pt x="17270" y="3305"/>
                </a:lnTo>
                <a:lnTo>
                  <a:pt x="17713" y="3203"/>
                </a:lnTo>
                <a:lnTo>
                  <a:pt x="18156" y="3066"/>
                </a:lnTo>
                <a:lnTo>
                  <a:pt x="18500" y="2828"/>
                </a:lnTo>
                <a:lnTo>
                  <a:pt x="18795" y="2589"/>
                </a:lnTo>
                <a:lnTo>
                  <a:pt x="19041" y="2317"/>
                </a:lnTo>
                <a:lnTo>
                  <a:pt x="19140" y="1976"/>
                </a:lnTo>
                <a:lnTo>
                  <a:pt x="19189" y="1703"/>
                </a:lnTo>
                <a:lnTo>
                  <a:pt x="19140" y="1363"/>
                </a:lnTo>
                <a:lnTo>
                  <a:pt x="19041" y="1056"/>
                </a:lnTo>
                <a:lnTo>
                  <a:pt x="18795" y="784"/>
                </a:lnTo>
                <a:lnTo>
                  <a:pt x="18500" y="511"/>
                </a:lnTo>
                <a:lnTo>
                  <a:pt x="18156" y="307"/>
                </a:lnTo>
                <a:lnTo>
                  <a:pt x="17713" y="136"/>
                </a:lnTo>
                <a:lnTo>
                  <a:pt x="17270" y="34"/>
                </a:lnTo>
                <a:lnTo>
                  <a:pt x="16827" y="0"/>
                </a:lnTo>
                <a:lnTo>
                  <a:pt x="4822" y="0"/>
                </a:lnTo>
                <a:lnTo>
                  <a:pt x="4379" y="34"/>
                </a:lnTo>
                <a:lnTo>
                  <a:pt x="3887" y="136"/>
                </a:lnTo>
                <a:lnTo>
                  <a:pt x="3543" y="307"/>
                </a:lnTo>
                <a:lnTo>
                  <a:pt x="3149" y="511"/>
                </a:lnTo>
                <a:lnTo>
                  <a:pt x="2854" y="784"/>
                </a:lnTo>
                <a:lnTo>
                  <a:pt x="2608" y="1056"/>
                </a:lnTo>
                <a:lnTo>
                  <a:pt x="2460" y="1363"/>
                </a:lnTo>
                <a:lnTo>
                  <a:pt x="2411" y="1703"/>
                </a:lnTo>
                <a:lnTo>
                  <a:pt x="2460" y="1976"/>
                </a:lnTo>
                <a:lnTo>
                  <a:pt x="2608" y="2317"/>
                </a:lnTo>
                <a:lnTo>
                  <a:pt x="2854" y="2589"/>
                </a:lnTo>
                <a:lnTo>
                  <a:pt x="3149" y="2828"/>
                </a:lnTo>
                <a:lnTo>
                  <a:pt x="3543" y="3066"/>
                </a:lnTo>
                <a:lnTo>
                  <a:pt x="3887" y="3203"/>
                </a:lnTo>
                <a:lnTo>
                  <a:pt x="4379" y="3305"/>
                </a:lnTo>
                <a:lnTo>
                  <a:pt x="4822" y="3339"/>
                </a:lnTo>
                <a:lnTo>
                  <a:pt x="4822" y="9982"/>
                </a:lnTo>
                <a:lnTo>
                  <a:pt x="4379" y="10016"/>
                </a:lnTo>
                <a:lnTo>
                  <a:pt x="3887" y="10050"/>
                </a:lnTo>
                <a:lnTo>
                  <a:pt x="3493" y="10153"/>
                </a:lnTo>
                <a:lnTo>
                  <a:pt x="3051" y="10289"/>
                </a:lnTo>
                <a:lnTo>
                  <a:pt x="2263" y="10698"/>
                </a:lnTo>
                <a:lnTo>
                  <a:pt x="1870" y="10970"/>
                </a:lnTo>
                <a:lnTo>
                  <a:pt x="1525" y="11243"/>
                </a:lnTo>
                <a:lnTo>
                  <a:pt x="1132" y="11584"/>
                </a:lnTo>
                <a:lnTo>
                  <a:pt x="886" y="11924"/>
                </a:lnTo>
                <a:lnTo>
                  <a:pt x="590" y="12265"/>
                </a:lnTo>
                <a:lnTo>
                  <a:pt x="394" y="12606"/>
                </a:lnTo>
                <a:lnTo>
                  <a:pt x="98" y="13355"/>
                </a:lnTo>
                <a:lnTo>
                  <a:pt x="49" y="13730"/>
                </a:lnTo>
                <a:lnTo>
                  <a:pt x="0" y="14139"/>
                </a:lnTo>
                <a:lnTo>
                  <a:pt x="98" y="14411"/>
                </a:lnTo>
                <a:lnTo>
                  <a:pt x="246" y="14582"/>
                </a:lnTo>
                <a:lnTo>
                  <a:pt x="394" y="14718"/>
                </a:lnTo>
                <a:lnTo>
                  <a:pt x="541" y="14820"/>
                </a:lnTo>
                <a:lnTo>
                  <a:pt x="738" y="14888"/>
                </a:lnTo>
                <a:lnTo>
                  <a:pt x="984" y="14922"/>
                </a:lnTo>
                <a:lnTo>
                  <a:pt x="8807" y="14922"/>
                </a:lnTo>
                <a:lnTo>
                  <a:pt x="10234" y="21225"/>
                </a:lnTo>
                <a:lnTo>
                  <a:pt x="10283" y="21362"/>
                </a:lnTo>
                <a:lnTo>
                  <a:pt x="10431" y="21498"/>
                </a:lnTo>
                <a:lnTo>
                  <a:pt x="10579" y="21566"/>
                </a:lnTo>
                <a:lnTo>
                  <a:pt x="10825" y="21600"/>
                </a:lnTo>
                <a:lnTo>
                  <a:pt x="11021" y="21566"/>
                </a:lnTo>
                <a:lnTo>
                  <a:pt x="11218" y="21498"/>
                </a:lnTo>
                <a:lnTo>
                  <a:pt x="11317" y="21327"/>
                </a:lnTo>
                <a:lnTo>
                  <a:pt x="11366" y="21225"/>
                </a:lnTo>
                <a:lnTo>
                  <a:pt x="12350" y="14922"/>
                </a:lnTo>
                <a:lnTo>
                  <a:pt x="20616" y="14922"/>
                </a:lnTo>
                <a:lnTo>
                  <a:pt x="20862" y="14888"/>
                </a:lnTo>
                <a:lnTo>
                  <a:pt x="21059" y="14820"/>
                </a:lnTo>
                <a:lnTo>
                  <a:pt x="21206" y="14718"/>
                </a:lnTo>
                <a:lnTo>
                  <a:pt x="21354" y="14582"/>
                </a:lnTo>
                <a:lnTo>
                  <a:pt x="21502" y="14411"/>
                </a:lnTo>
                <a:lnTo>
                  <a:pt x="21600" y="14275"/>
                </a:lnTo>
                <a:lnTo>
                  <a:pt x="21600" y="13730"/>
                </a:lnTo>
                <a:lnTo>
                  <a:pt x="21502" y="13355"/>
                </a:lnTo>
                <a:lnTo>
                  <a:pt x="21206" y="12606"/>
                </a:lnTo>
                <a:lnTo>
                  <a:pt x="21010" y="12265"/>
                </a:lnTo>
                <a:lnTo>
                  <a:pt x="20764" y="11924"/>
                </a:lnTo>
                <a:lnTo>
                  <a:pt x="20468" y="11584"/>
                </a:lnTo>
                <a:lnTo>
                  <a:pt x="20124" y="11243"/>
                </a:lnTo>
                <a:close/>
                <a:moveTo>
                  <a:pt x="9004" y="9574"/>
                </a:moveTo>
                <a:lnTo>
                  <a:pt x="9004" y="9710"/>
                </a:lnTo>
                <a:lnTo>
                  <a:pt x="8856" y="9846"/>
                </a:lnTo>
                <a:lnTo>
                  <a:pt x="8660" y="9948"/>
                </a:lnTo>
                <a:lnTo>
                  <a:pt x="8414" y="9982"/>
                </a:lnTo>
                <a:lnTo>
                  <a:pt x="8217" y="9948"/>
                </a:lnTo>
                <a:lnTo>
                  <a:pt x="7971" y="9846"/>
                </a:lnTo>
                <a:lnTo>
                  <a:pt x="7872" y="9710"/>
                </a:lnTo>
                <a:lnTo>
                  <a:pt x="7823" y="9574"/>
                </a:lnTo>
                <a:lnTo>
                  <a:pt x="7823" y="3748"/>
                </a:lnTo>
                <a:lnTo>
                  <a:pt x="7872" y="3577"/>
                </a:lnTo>
                <a:lnTo>
                  <a:pt x="7971" y="3441"/>
                </a:lnTo>
                <a:lnTo>
                  <a:pt x="8217" y="3339"/>
                </a:lnTo>
                <a:lnTo>
                  <a:pt x="8660" y="3339"/>
                </a:lnTo>
                <a:lnTo>
                  <a:pt x="8856" y="3441"/>
                </a:lnTo>
                <a:lnTo>
                  <a:pt x="9004" y="3577"/>
                </a:lnTo>
                <a:lnTo>
                  <a:pt x="9004" y="95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/>
          <p:nvPr/>
        </p:nvSpPr>
        <p:spPr>
          <a:xfrm>
            <a:off x="1742244" y="352050"/>
            <a:ext cx="7823787" cy="64148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title"/>
          </p:nvPr>
        </p:nvSpPr>
        <p:spPr>
          <a:xfrm>
            <a:off x="1872761" y="443550"/>
            <a:ext cx="8018585" cy="48843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 dirty="0">
                <a:solidFill>
                  <a:schemeClr val="accent1"/>
                </a:solidFill>
              </a:rPr>
              <a:t>Dokumenty i oświadczenia składane do ofert</a:t>
            </a:r>
            <a:endParaRPr sz="2510" dirty="0">
              <a:solidFill>
                <a:schemeClr val="accent1"/>
              </a:solidFill>
            </a:endParaRPr>
          </a:p>
        </p:txBody>
      </p:sp>
      <p:grpSp>
        <p:nvGrpSpPr>
          <p:cNvPr id="396" name="Google Shape;396;p36"/>
          <p:cNvGrpSpPr/>
          <p:nvPr/>
        </p:nvGrpSpPr>
        <p:grpSpPr>
          <a:xfrm>
            <a:off x="1742244" y="1258936"/>
            <a:ext cx="7823787" cy="4905094"/>
            <a:chOff x="-9" y="-337425"/>
            <a:chExt cx="7514903" cy="4905094"/>
          </a:xfrm>
        </p:grpSpPr>
        <p:sp>
          <p:nvSpPr>
            <p:cNvPr id="397" name="Google Shape;397;p36"/>
            <p:cNvSpPr/>
            <p:nvPr/>
          </p:nvSpPr>
          <p:spPr>
            <a:xfrm>
              <a:off x="-9" y="-337425"/>
              <a:ext cx="7514903" cy="19938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9525" cap="flat" cmpd="sng">
              <a:solidFill>
                <a:srgbClr val="CBD8EA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613943" y="359970"/>
              <a:ext cx="1436700" cy="1153500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t="-24998" b="-24998"/>
              </a:stretch>
            </a:blip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 rot="10800000">
              <a:off x="295365" y="1944169"/>
              <a:ext cx="2152800" cy="24960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 txBox="1"/>
            <p:nvPr/>
          </p:nvSpPr>
          <p:spPr>
            <a:xfrm>
              <a:off x="361612" y="1944222"/>
              <a:ext cx="2020200" cy="24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u="sng" dirty="0">
                  <a:solidFill>
                    <a:srgbClr val="FFFFFF"/>
                  </a:solidFill>
                </a:rPr>
                <a:t>WYMAGANE:</a:t>
              </a:r>
              <a:endParaRPr u="sng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l-PL"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l-PL"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l-PL"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l-PL"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00" dirty="0">
                  <a:solidFill>
                    <a:srgbClr val="FFFFFF"/>
                  </a:solidFill>
                </a:rPr>
                <a:t>   </a:t>
              </a:r>
              <a:endParaRPr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dirty="0">
                  <a:solidFill>
                    <a:srgbClr val="FFFFFF"/>
                  </a:solidFill>
                </a:rPr>
                <a:t>OŚWIADCZENIE O SAMODZIELNEJ REALIZACJI ŚWIADCZEŃ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5387315" y="393627"/>
              <a:ext cx="1436700" cy="1153500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t="-7999" b="-7999"/>
              </a:stretch>
            </a:blip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rot="10800000">
              <a:off x="5006014" y="1921780"/>
              <a:ext cx="2199300" cy="24789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 txBox="1"/>
            <p:nvPr/>
          </p:nvSpPr>
          <p:spPr>
            <a:xfrm>
              <a:off x="5122714" y="1944169"/>
              <a:ext cx="2082600" cy="26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pl-PL" u="sng" dirty="0">
                  <a:solidFill>
                    <a:srgbClr val="FFFFFF"/>
                  </a:solidFill>
                </a:rPr>
                <a:t>WYMAGANE:</a:t>
              </a:r>
              <a:endParaRPr u="sng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endParaRPr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 dirty="0">
                  <a:solidFill>
                    <a:srgbClr val="FFFFFF"/>
                  </a:solidFill>
                </a:rPr>
                <a:t>WYKAZ PODWYKONAWCÓW </a:t>
              </a:r>
              <a:br>
                <a:rPr lang="pl-PL" sz="1300" dirty="0">
                  <a:solidFill>
                    <a:srgbClr val="FFFFFF"/>
                  </a:solidFill>
                </a:rPr>
              </a:br>
              <a:r>
                <a:rPr lang="pl-PL" sz="1300" dirty="0">
                  <a:solidFill>
                    <a:srgbClr val="FFFFFF"/>
                  </a:solidFill>
                </a:rPr>
                <a:t>+</a:t>
              </a:r>
              <a:endParaRPr sz="13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 dirty="0">
                  <a:solidFill>
                    <a:srgbClr val="FFFFFF"/>
                  </a:solidFill>
                </a:rPr>
                <a:t>KOPIE UMÓW Z PODWYKONAWCAMI ZAWIERAJĄCE ZASTRZEŻENIE O PRAWIE FUNDUSZU DO PRZEPROWADZENIA KONTROLI</a:t>
              </a:r>
              <a:endParaRPr sz="13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404" name="Google Shape;404;p36"/>
          <p:cNvSpPr txBox="1"/>
          <p:nvPr/>
        </p:nvSpPr>
        <p:spPr>
          <a:xfrm>
            <a:off x="2071320" y="1309209"/>
            <a:ext cx="191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SAMODZIELNIE</a:t>
            </a:r>
            <a:endParaRPr/>
          </a:p>
        </p:txBody>
      </p:sp>
      <p:sp>
        <p:nvSpPr>
          <p:cNvPr id="405" name="Google Shape;405;p36"/>
          <p:cNvSpPr txBox="1"/>
          <p:nvPr/>
        </p:nvSpPr>
        <p:spPr>
          <a:xfrm>
            <a:off x="7054728" y="1295741"/>
            <a:ext cx="208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 UDZIAŁEM PODWYKONAWCY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/>
          <p:nvPr/>
        </p:nvSpPr>
        <p:spPr>
          <a:xfrm>
            <a:off x="917350" y="168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54615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412" name="Google Shape;412;p37"/>
          <p:cNvSpPr>
            <a:spLocks noGrp="1"/>
          </p:cNvSpPr>
          <p:nvPr>
            <p:ph type="dgm" idx="2"/>
          </p:nvPr>
        </p:nvSpPr>
        <p:spPr>
          <a:xfrm>
            <a:off x="917349" y="1125415"/>
            <a:ext cx="7917975" cy="43436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800" b="1" u="sng" dirty="0"/>
              <a:t>UMOWY PODWYKONAWCZE</a:t>
            </a:r>
            <a:endParaRPr sz="18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00" b="1" u="sng" dirty="0"/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600" dirty="0"/>
              <a:t>W przypadku, gdy w warunkach zawierania umów lub we wzorze umowy, dopuszczone jest zlecanie podwykonawcom udzielania świadczeń opieki zdrowotnej objętych umową – oferent może przedstawić kopię zawartej umowy z podwykonawcą (bez postanowień określających finansowanie) albo zobowiązanie podwykonawcy do zawarcia umowy z oferentem, zawierające zastrzeżenie o prawie Funduszu do przeprowadzenia kontroli podwykonawcy, na zasadach określonych w ustawie o świadczeniach, w zakresie wynikającym z umowy zawartej z Prezesem Funduszu.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lang="pl-PL" sz="1600" dirty="0"/>
          </a:p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1600" dirty="0"/>
              <a:t>Umowa zawarta z podwykonawcą (albo zobowiązanie podwykonawcy do zawarcia umowy </a:t>
            </a:r>
            <a:br>
              <a:rPr lang="pl-PL" sz="1600" dirty="0"/>
            </a:br>
            <a:r>
              <a:rPr lang="pl-PL" sz="1600" dirty="0"/>
              <a:t>z oferentem) musi zawierać </a:t>
            </a:r>
            <a:r>
              <a:rPr lang="pl-PL" sz="1600" b="1" dirty="0"/>
              <a:t>zastrzeżenie o prawie Funduszu do przeprowadzenia kontroli</a:t>
            </a:r>
            <a:r>
              <a:rPr lang="pl-PL" sz="1600" dirty="0"/>
              <a:t> podmiotów biorących udział w udzielaniu świadczeń, </a:t>
            </a:r>
            <a:r>
              <a:rPr lang="pl-PL" sz="1600" b="1" dirty="0"/>
              <a:t>na zasadach określonych w ustawie </a:t>
            </a:r>
            <a:br>
              <a:rPr lang="pl-PL" sz="1600" b="1" dirty="0"/>
            </a:br>
            <a:r>
              <a:rPr lang="pl-PL" sz="1600" b="1" dirty="0"/>
              <a:t>z dnia 27 sierpnia 2004 roku o świadczeniach opieki zdrowotnej finansowanych ze środków publicznych, w zakresie wynikającym z umowy zawartej z Prezesem Funduszu.</a:t>
            </a:r>
            <a:endParaRPr sz="16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b="1" u="sng" dirty="0"/>
              <a:t>BRAK POWYŻSZEJ KLAUZULI TRAKTOWANY JEST JAKO BRAK FORMALNY!</a:t>
            </a:r>
            <a:endParaRPr sz="1800" b="1" u="sng" dirty="0"/>
          </a:p>
        </p:txBody>
      </p:sp>
      <p:sp>
        <p:nvSpPr>
          <p:cNvPr id="413" name="Google Shape;413;p37"/>
          <p:cNvSpPr/>
          <p:nvPr/>
        </p:nvSpPr>
        <p:spPr>
          <a:xfrm>
            <a:off x="9339774" y="2393894"/>
            <a:ext cx="2456700" cy="1753800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 t="-7999" b="-7999"/>
            </a:stretch>
          </a:blipFill>
          <a:ln>
            <a:noFill/>
          </a:ln>
          <a:effectLst>
            <a:outerShdw blurRad="38100" dist="1270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/>
          <p:nvPr/>
        </p:nvSpPr>
        <p:spPr>
          <a:xfrm>
            <a:off x="917350" y="168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54615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412" name="Google Shape;412;p37"/>
          <p:cNvSpPr>
            <a:spLocks noGrp="1"/>
          </p:cNvSpPr>
          <p:nvPr>
            <p:ph type="dgm" idx="2"/>
          </p:nvPr>
        </p:nvSpPr>
        <p:spPr>
          <a:xfrm>
            <a:off x="917349" y="1503485"/>
            <a:ext cx="5440201" cy="39655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2400" b="1" dirty="0"/>
              <a:t>W przypadku, gdy oferent nie przedstawi kopii umów z podwykonawcami – składa oświadczenie, że będzie wykonywał umowę </a:t>
            </a:r>
            <a:r>
              <a:rPr lang="pl-PL" sz="2400" b="1" u="sng" dirty="0"/>
              <a:t>samodzielnie,</a:t>
            </a:r>
            <a:r>
              <a:rPr lang="pl-PL" sz="2400" b="1" dirty="0"/>
              <a:t> bez zlecania podwykonawcom udzielania świadczeń będących przedmiotem umowy.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800" b="1" u="sng" dirty="0"/>
          </a:p>
        </p:txBody>
      </p:sp>
      <p:sp>
        <p:nvSpPr>
          <p:cNvPr id="413" name="Google Shape;413;p37"/>
          <p:cNvSpPr/>
          <p:nvPr/>
        </p:nvSpPr>
        <p:spPr>
          <a:xfrm>
            <a:off x="9339774" y="2393894"/>
            <a:ext cx="2456700" cy="1753800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 t="-7999" b="-7999"/>
            </a:stretch>
          </a:blipFill>
          <a:ln>
            <a:noFill/>
          </a:ln>
          <a:effectLst>
            <a:outerShdw blurRad="38100" dist="1270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06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/>
          <p:nvPr/>
        </p:nvSpPr>
        <p:spPr>
          <a:xfrm>
            <a:off x="6443250" y="1639725"/>
            <a:ext cx="5526900" cy="45816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"/>
          <p:cNvSpPr>
            <a:spLocks noGrp="1"/>
          </p:cNvSpPr>
          <p:nvPr>
            <p:ph type="dgm" idx="2"/>
          </p:nvPr>
        </p:nvSpPr>
        <p:spPr>
          <a:xfrm>
            <a:off x="6674725" y="1880900"/>
            <a:ext cx="5073600" cy="35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900" b="1" u="sng" dirty="0"/>
              <a:t>POLISA OC</a:t>
            </a:r>
            <a:endParaRPr sz="19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700" b="1" dirty="0"/>
              <a:t>Oferent składa kopię polisy lub innego dokumentu</a:t>
            </a:r>
            <a:r>
              <a:rPr lang="pl-PL" sz="1700" dirty="0"/>
              <a:t> potwierdzającego zawarcie przez oferenta umowy ubezpieczenia odpowiedzialności cywilnej oferenta </a:t>
            </a:r>
            <a:br>
              <a:rPr lang="pl-PL" sz="1700" dirty="0"/>
            </a:br>
            <a:r>
              <a:rPr lang="pl-PL" sz="1700" dirty="0"/>
              <a:t>za szkody wyrządzone w związku z udzielaniem świadczeń w zakresie przedmiotu postępowania </a:t>
            </a:r>
            <a:br>
              <a:rPr lang="pl-PL" sz="1700" dirty="0"/>
            </a:br>
            <a:r>
              <a:rPr lang="pl-PL" sz="1700" dirty="0"/>
              <a:t>na okres obowiązywania umowy;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700" dirty="0"/>
              <a:t>Oferent może złożyć także </a:t>
            </a:r>
            <a:r>
              <a:rPr lang="pl-PL" sz="1700" b="1" dirty="0"/>
              <a:t>umowę przedwstępną (promesę)</a:t>
            </a:r>
            <a:r>
              <a:rPr lang="pl-PL" sz="1700" dirty="0"/>
              <a:t> lub inny dokument, w tym także </a:t>
            </a:r>
            <a:r>
              <a:rPr lang="pl-PL" sz="1700" b="1" dirty="0"/>
              <a:t>oświadczenie, stwierdzające, że umowa ubezpieczenia odpowiedzialności cywilnej zostanie zawarta na okres obowiązywania umowy</a:t>
            </a:r>
            <a:r>
              <a:rPr lang="pl-PL" sz="1700" dirty="0"/>
              <a:t>.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 dirty="0"/>
          </a:p>
        </p:txBody>
      </p:sp>
      <p:sp>
        <p:nvSpPr>
          <p:cNvPr id="313" name="Google Shape;313;p32"/>
          <p:cNvSpPr/>
          <p:nvPr/>
        </p:nvSpPr>
        <p:spPr>
          <a:xfrm>
            <a:off x="6404650" y="352050"/>
            <a:ext cx="5661900" cy="9306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2"/>
          <p:cNvSpPr txBox="1">
            <a:spLocks noGrp="1"/>
          </p:cNvSpPr>
          <p:nvPr>
            <p:ph type="title"/>
          </p:nvPr>
        </p:nvSpPr>
        <p:spPr>
          <a:xfrm>
            <a:off x="6674725" y="44355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>
                <a:solidFill>
                  <a:schemeClr val="accent1"/>
                </a:solidFill>
              </a:rPr>
              <a:t>Dokumenty i oświadczenia składane do ofert</a:t>
            </a:r>
            <a:endParaRPr sz="2510">
              <a:solidFill>
                <a:schemeClr val="accent1"/>
              </a:solidFill>
            </a:endParaRPr>
          </a:p>
        </p:txBody>
      </p:sp>
      <p:pic>
        <p:nvPicPr>
          <p:cNvPr id="315" name="Google Shape;3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50" y="868100"/>
            <a:ext cx="5181600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3"/>
          <p:cNvGrpSpPr/>
          <p:nvPr/>
        </p:nvGrpSpPr>
        <p:grpSpPr>
          <a:xfrm>
            <a:off x="2546229" y="100841"/>
            <a:ext cx="7041454" cy="646484"/>
            <a:chOff x="3802950" y="1133827"/>
            <a:chExt cx="1577033" cy="1473300"/>
          </a:xfrm>
        </p:grpSpPr>
        <p:sp>
          <p:nvSpPr>
            <p:cNvPr id="321" name="Google Shape;321;p33"/>
            <p:cNvSpPr txBox="1"/>
            <p:nvPr/>
          </p:nvSpPr>
          <p:spPr>
            <a:xfrm>
              <a:off x="3841883" y="1133827"/>
              <a:ext cx="1538100" cy="1473300"/>
            </a:xfrm>
            <a:prstGeom prst="rect">
              <a:avLst/>
            </a:prstGeom>
            <a:solidFill>
              <a:srgbClr val="0944A1"/>
            </a:solidFill>
            <a:ln w="19050" cap="flat" cmpd="sng">
              <a:solidFill>
                <a:srgbClr val="0944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b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Ubezpieczenia odpowiedzialności cywilnej - medyczne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OBOWIĄZKOWE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3802950" y="114595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33"/>
          <p:cNvGrpSpPr/>
          <p:nvPr/>
        </p:nvGrpSpPr>
        <p:grpSpPr>
          <a:xfrm>
            <a:off x="192766" y="921518"/>
            <a:ext cx="4176526" cy="531352"/>
            <a:chOff x="1345126" y="2345105"/>
            <a:chExt cx="2225700" cy="474253"/>
          </a:xfrm>
        </p:grpSpPr>
        <p:sp>
          <p:nvSpPr>
            <p:cNvPr id="324" name="Google Shape;324;p33"/>
            <p:cNvSpPr txBox="1"/>
            <p:nvPr/>
          </p:nvSpPr>
          <p:spPr>
            <a:xfrm>
              <a:off x="1345126" y="2350458"/>
              <a:ext cx="2225700" cy="468900"/>
            </a:xfrm>
            <a:prstGeom prst="rect">
              <a:avLst/>
            </a:prstGeom>
            <a:solidFill>
              <a:srgbClr val="0D5DD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b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OC podmiotu wykonującego działalność leczniczą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1345126" y="2345105"/>
              <a:ext cx="1538100" cy="75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3"/>
          <p:cNvGrpSpPr/>
          <p:nvPr/>
        </p:nvGrpSpPr>
        <p:grpSpPr>
          <a:xfrm>
            <a:off x="7783802" y="896092"/>
            <a:ext cx="3993213" cy="646576"/>
            <a:chOff x="5573250" y="2350450"/>
            <a:chExt cx="1998305" cy="445822"/>
          </a:xfrm>
        </p:grpSpPr>
        <p:sp>
          <p:nvSpPr>
            <p:cNvPr id="327" name="Google Shape;327;p33"/>
            <p:cNvSpPr txBox="1"/>
            <p:nvPr/>
          </p:nvSpPr>
          <p:spPr>
            <a:xfrm>
              <a:off x="5573255" y="2350472"/>
              <a:ext cx="1998300" cy="445800"/>
            </a:xfrm>
            <a:prstGeom prst="rect">
              <a:avLst/>
            </a:prstGeom>
            <a:solidFill>
              <a:srgbClr val="0D5DD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b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OC świadczeniodawcy niebędącego podmiotem wykonującym działalność leczniczą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5573250" y="235045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33"/>
          <p:cNvSpPr/>
          <p:nvPr/>
        </p:nvSpPr>
        <p:spPr>
          <a:xfrm>
            <a:off x="1448129" y="4797890"/>
            <a:ext cx="2050749" cy="70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33"/>
          <p:cNvGrpSpPr/>
          <p:nvPr/>
        </p:nvGrpSpPr>
        <p:grpSpPr>
          <a:xfrm>
            <a:off x="800128" y="1565010"/>
            <a:ext cx="5999608" cy="415458"/>
            <a:chOff x="1137298" y="3771421"/>
            <a:chExt cx="2847600" cy="448998"/>
          </a:xfrm>
        </p:grpSpPr>
        <p:sp>
          <p:nvSpPr>
            <p:cNvPr id="331" name="Google Shape;331;p33"/>
            <p:cNvSpPr txBox="1"/>
            <p:nvPr/>
          </p:nvSpPr>
          <p:spPr>
            <a:xfrm>
              <a:off x="1137298" y="3771421"/>
              <a:ext cx="2847600" cy="448998"/>
            </a:xfrm>
            <a:prstGeom prst="rect">
              <a:avLst/>
            </a:prstGeom>
            <a:solidFill>
              <a:srgbClr val="F7A600">
                <a:alpha val="49800"/>
              </a:srgbClr>
            </a:solidFill>
            <a:ln w="19050" cap="flat" cmpd="sng">
              <a:solidFill>
                <a:srgbClr val="307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b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OC lekarza (indywidualna/specjalistyczna praktyka lekarska) (SG 75.000 euro/350.000 euro)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1195414" y="3774897"/>
              <a:ext cx="1538100" cy="70075"/>
            </a:xfrm>
            <a:prstGeom prst="rect">
              <a:avLst/>
            </a:prstGeom>
            <a:solidFill>
              <a:srgbClr val="F7A600">
                <a:alpha val="4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34" name="Google Shape;334;p33"/>
          <p:cNvSpPr txBox="1"/>
          <p:nvPr/>
        </p:nvSpPr>
        <p:spPr>
          <a:xfrm>
            <a:off x="790703" y="2059730"/>
            <a:ext cx="5999686" cy="568916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lekarza (spółka cywilna, spółka jawna albo spółka partnerska jako grupowa praktyka lekarska) (SG 75.000 euro/350.000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3"/>
          <p:cNvSpPr txBox="1"/>
          <p:nvPr/>
        </p:nvSpPr>
        <p:spPr>
          <a:xfrm>
            <a:off x="790681" y="2710844"/>
            <a:ext cx="5999708" cy="557385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pielęgniarki (indywidualna/specjalistyczna praktyka pielęgniarki (SG 30.000 euro/150.000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33"/>
          <p:cNvSpPr txBox="1"/>
          <p:nvPr/>
        </p:nvSpPr>
        <p:spPr>
          <a:xfrm>
            <a:off x="790681" y="3357968"/>
            <a:ext cx="5999686" cy="512589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-PL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pielęgniarki (spółka cywilna, spółka jawna albo spółka partnerska jako grupowa praktyka pielęgniarki) (SG 30.000 euro/150.000 euro)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790681" y="3969339"/>
            <a:ext cx="5999686" cy="425504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fontScale="92500"/>
          </a:bodyPr>
          <a:lstStyle/>
          <a:p>
            <a:pPr lvl="0">
              <a:buClr>
                <a:schemeClr val="lt2"/>
              </a:buClr>
              <a:buSzPts val="1100"/>
            </a:pP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</a:t>
            </a: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fizjoterapeuty</a:t>
            </a: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(indywidualna praktyka fizjoterapeutyczna (SG 30.000 euro/150.000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800050" y="5076129"/>
            <a:ext cx="5999686" cy="537644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20000"/>
              </a:lnSpc>
              <a:buSzPts val="852"/>
            </a:pPr>
            <a:r>
              <a:rPr lang="pl-PL" sz="1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podmiotu leczniczego (stacjonarne i całodobowe świadczenia zdrowotne – SZPITALNE) (SG 100.000 euro/500.000euro)</a:t>
            </a:r>
            <a:endParaRPr sz="1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790681" y="5725164"/>
            <a:ext cx="5999686" cy="684951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-PL" sz="1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podmiotu leczniczego (stacjonarne i całodobowe świadczenia zdrowotne inne niż szpitalne oraz w zakresie ambulatoryjnych świadczeń zdrowotnych (SG 75.000 euro/ 350.000 euro)</a:t>
            </a:r>
            <a:endParaRPr sz="1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3"/>
          <p:cNvSpPr txBox="1"/>
          <p:nvPr/>
        </p:nvSpPr>
        <p:spPr>
          <a:xfrm>
            <a:off x="8393229" y="2063416"/>
            <a:ext cx="3383803" cy="1084312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Osoby, które uzyskały </a:t>
            </a:r>
            <a:r>
              <a:rPr lang="pl-PL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fachowe uprawnienia </a:t>
            </a:r>
            <a:br>
              <a:rPr lang="pl-PL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 udzielania świadczeń zdrowotnych i udzielają ich w ramach wykonywanej działalności gospodarczej (SG 30.000 euro/150.000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3"/>
          <p:cNvSpPr txBox="1"/>
          <p:nvPr/>
        </p:nvSpPr>
        <p:spPr>
          <a:xfrm>
            <a:off x="8405381" y="3317472"/>
            <a:ext cx="3383700" cy="781268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lnSpcReduction="10000"/>
          </a:bodyPr>
          <a:lstStyle/>
          <a:p>
            <a:pPr lvl="0"/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Podmioty realizujące czynności zakresu </a:t>
            </a:r>
            <a:r>
              <a:rPr lang="pl-PL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zaopatrzenia w wyroby medyczne </a:t>
            </a: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(SG 10.000 euro/50.000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3"/>
          <p:cNvSpPr/>
          <p:nvPr/>
        </p:nvSpPr>
        <p:spPr>
          <a:xfrm>
            <a:off x="8531921" y="3329574"/>
            <a:ext cx="1848900" cy="7050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356" name="Google Shape;356;p33"/>
          <p:cNvCxnSpPr/>
          <p:nvPr/>
        </p:nvCxnSpPr>
        <p:spPr>
          <a:xfrm>
            <a:off x="472625" y="1466125"/>
            <a:ext cx="0" cy="462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33"/>
          <p:cNvCxnSpPr>
            <a:endCxn id="331" idx="1"/>
          </p:cNvCxnSpPr>
          <p:nvPr/>
        </p:nvCxnSpPr>
        <p:spPr>
          <a:xfrm>
            <a:off x="481637" y="1772739"/>
            <a:ext cx="31849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33"/>
          <p:cNvCxnSpPr/>
          <p:nvPr/>
        </p:nvCxnSpPr>
        <p:spPr>
          <a:xfrm rot="10800000" flipH="1">
            <a:off x="481750" y="2325700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33"/>
          <p:cNvCxnSpPr/>
          <p:nvPr/>
        </p:nvCxnSpPr>
        <p:spPr>
          <a:xfrm rot="10800000" flipH="1">
            <a:off x="481750" y="2939206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33"/>
          <p:cNvCxnSpPr/>
          <p:nvPr/>
        </p:nvCxnSpPr>
        <p:spPr>
          <a:xfrm rot="10800000" flipH="1">
            <a:off x="481750" y="3584195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33"/>
          <p:cNvCxnSpPr/>
          <p:nvPr/>
        </p:nvCxnSpPr>
        <p:spPr>
          <a:xfrm rot="10800000" flipH="1">
            <a:off x="472738" y="4148621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33"/>
          <p:cNvCxnSpPr/>
          <p:nvPr/>
        </p:nvCxnSpPr>
        <p:spPr>
          <a:xfrm rot="10800000" flipH="1">
            <a:off x="472738" y="5377269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33"/>
          <p:cNvCxnSpPr/>
          <p:nvPr/>
        </p:nvCxnSpPr>
        <p:spPr>
          <a:xfrm rot="10800000" flipH="1">
            <a:off x="472738" y="6082769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3"/>
          <p:cNvCxnSpPr/>
          <p:nvPr/>
        </p:nvCxnSpPr>
        <p:spPr>
          <a:xfrm flipH="1">
            <a:off x="8063061" y="1562375"/>
            <a:ext cx="591" cy="212130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3"/>
          <p:cNvCxnSpPr/>
          <p:nvPr/>
        </p:nvCxnSpPr>
        <p:spPr>
          <a:xfrm rot="10800000" flipH="1">
            <a:off x="8054050" y="2565425"/>
            <a:ext cx="339000" cy="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3"/>
          <p:cNvCxnSpPr/>
          <p:nvPr/>
        </p:nvCxnSpPr>
        <p:spPr>
          <a:xfrm>
            <a:off x="6148937" y="752650"/>
            <a:ext cx="9900" cy="453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3"/>
          <p:cNvCxnSpPr>
            <a:stCxn id="327" idx="1"/>
            <a:endCxn id="324" idx="3"/>
          </p:cNvCxnSpPr>
          <p:nvPr/>
        </p:nvCxnSpPr>
        <p:spPr>
          <a:xfrm rot="10800000">
            <a:off x="4369212" y="1190296"/>
            <a:ext cx="3414600" cy="29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6" name="Google Shape;365;p33"/>
          <p:cNvCxnSpPr/>
          <p:nvPr/>
        </p:nvCxnSpPr>
        <p:spPr>
          <a:xfrm rot="10800000" flipH="1">
            <a:off x="8054050" y="3683678"/>
            <a:ext cx="339000" cy="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346;p33"/>
          <p:cNvSpPr txBox="1"/>
          <p:nvPr/>
        </p:nvSpPr>
        <p:spPr>
          <a:xfrm>
            <a:off x="800050" y="4496741"/>
            <a:ext cx="5999686" cy="490848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SzPts val="852"/>
            </a:pPr>
            <a:r>
              <a:rPr lang="pl-PL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</a:t>
            </a:r>
            <a:r>
              <a:rPr lang="pl-PL" sz="1100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fizjoterapeuty</a:t>
            </a:r>
            <a:r>
              <a:rPr lang="pl-PL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(spółka cywilna, spółka jawna albo spółka partnerska jako grupowa praktyka fizjoterapeutyczna) (SG 30.000 euro/150.000 euro)</a:t>
            </a:r>
          </a:p>
        </p:txBody>
      </p:sp>
      <p:sp>
        <p:nvSpPr>
          <p:cNvPr id="54" name="Google Shape;355;p33"/>
          <p:cNvSpPr/>
          <p:nvPr/>
        </p:nvSpPr>
        <p:spPr>
          <a:xfrm>
            <a:off x="8531921" y="2063416"/>
            <a:ext cx="1848900" cy="7050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62" name="Google Shape;362;p33"/>
          <p:cNvCxnSpPr/>
          <p:nvPr/>
        </p:nvCxnSpPr>
        <p:spPr>
          <a:xfrm rot="10800000" flipH="1">
            <a:off x="472381" y="4733236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332;p33"/>
          <p:cNvSpPr/>
          <p:nvPr/>
        </p:nvSpPr>
        <p:spPr>
          <a:xfrm>
            <a:off x="922573" y="2063376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332;p33"/>
          <p:cNvSpPr/>
          <p:nvPr/>
        </p:nvSpPr>
        <p:spPr>
          <a:xfrm>
            <a:off x="922573" y="2735689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5" name="Google Shape;332;p33"/>
          <p:cNvSpPr/>
          <p:nvPr/>
        </p:nvSpPr>
        <p:spPr>
          <a:xfrm>
            <a:off x="922572" y="3357968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6" name="Google Shape;332;p33"/>
          <p:cNvSpPr/>
          <p:nvPr/>
        </p:nvSpPr>
        <p:spPr>
          <a:xfrm>
            <a:off x="922572" y="3989532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332;p33"/>
          <p:cNvSpPr/>
          <p:nvPr/>
        </p:nvSpPr>
        <p:spPr>
          <a:xfrm>
            <a:off x="922572" y="4493328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332;p33"/>
          <p:cNvSpPr/>
          <p:nvPr/>
        </p:nvSpPr>
        <p:spPr>
          <a:xfrm>
            <a:off x="922572" y="5086074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332;p33"/>
          <p:cNvSpPr/>
          <p:nvPr/>
        </p:nvSpPr>
        <p:spPr>
          <a:xfrm>
            <a:off x="922572" y="5752082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18;p38"/>
          <p:cNvSpPr/>
          <p:nvPr/>
        </p:nvSpPr>
        <p:spPr>
          <a:xfrm>
            <a:off x="144675" y="144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19;p38"/>
          <p:cNvSpPr txBox="1">
            <a:spLocks/>
          </p:cNvSpPr>
          <p:nvPr/>
        </p:nvSpPr>
        <p:spPr>
          <a:xfrm>
            <a:off x="125400" y="115750"/>
            <a:ext cx="54615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891"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</a:p>
        </p:txBody>
      </p:sp>
      <p:sp>
        <p:nvSpPr>
          <p:cNvPr id="11" name="Google Shape;420;p38"/>
          <p:cNvSpPr/>
          <p:nvPr/>
        </p:nvSpPr>
        <p:spPr>
          <a:xfrm>
            <a:off x="125400" y="1468807"/>
            <a:ext cx="5459475" cy="1525863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21;p38"/>
          <p:cNvSpPr txBox="1">
            <a:spLocks/>
          </p:cNvSpPr>
          <p:nvPr/>
        </p:nvSpPr>
        <p:spPr>
          <a:xfrm>
            <a:off x="220426" y="1774538"/>
            <a:ext cx="593798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pl-PL" sz="2400" b="1" u="sng" dirty="0"/>
              <a:t>Do oferty należy załączyć również indywidualne oświadczenia personelu </a:t>
            </a:r>
            <a:br>
              <a:rPr lang="pl-PL" sz="2400" b="1" u="sng" dirty="0"/>
            </a:br>
            <a:r>
              <a:rPr lang="pl-PL" sz="2400" b="1" u="sng" dirty="0"/>
              <a:t>o gotowości udzielania świadczeń</a:t>
            </a:r>
          </a:p>
          <a:p>
            <a:pPr marL="0" indent="0">
              <a:buFont typeface="Noto Sans Symbols"/>
              <a:buNone/>
            </a:pPr>
            <a:endParaRPr lang="pl-PL" sz="2300" dirty="0"/>
          </a:p>
          <a:p>
            <a:pPr marL="0" indent="0">
              <a:buFont typeface="Noto Sans Symbols"/>
              <a:buNone/>
            </a:pPr>
            <a:endParaRPr lang="pl-PL" sz="2300" dirty="0"/>
          </a:p>
          <a:p>
            <a:pPr marL="0" indent="0">
              <a:buFont typeface="Noto Sans Symbols"/>
              <a:buNone/>
            </a:pPr>
            <a:endParaRPr lang="pl-PL" dirty="0"/>
          </a:p>
          <a:p>
            <a:pPr marL="0" indent="0">
              <a:buFont typeface="Noto Sans Symbols"/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842" y="-1"/>
            <a:ext cx="4788512" cy="64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76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 txBox="1">
            <a:spLocks noGrp="1"/>
          </p:cNvSpPr>
          <p:nvPr>
            <p:ph type="title"/>
          </p:nvPr>
        </p:nvSpPr>
        <p:spPr>
          <a:xfrm>
            <a:off x="289375" y="327950"/>
            <a:ext cx="9356100" cy="73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500"/>
              <a:t>Zanim oferta zostanie złożona …</a:t>
            </a:r>
            <a:endParaRPr sz="3500"/>
          </a:p>
        </p:txBody>
      </p:sp>
      <p:sp>
        <p:nvSpPr>
          <p:cNvPr id="457" name="Google Shape;457;p42"/>
          <p:cNvSpPr>
            <a:spLocks noGrp="1"/>
          </p:cNvSpPr>
          <p:nvPr>
            <p:ph type="dgm" idx="2"/>
          </p:nvPr>
        </p:nvSpPr>
        <p:spPr>
          <a:xfrm>
            <a:off x="289375" y="1456475"/>
            <a:ext cx="8835300" cy="459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b="1" u="sng" dirty="0"/>
              <a:t>Przed złożeniem oferty należy sprawdzić, czy:</a:t>
            </a:r>
            <a:endParaRPr sz="26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b="1" u="sng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oferta została przygotowana przy użyciu właściwej wersji oprogramowania, o którym mowa w regulaminie technicznym przygotowania oferty;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pobrany został właściwy plik z zapytaniem ofertowym;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wszystkie formularze ofertowe zostały wypełnione;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wydruk papierowy formularzy ofertowych i wersja elektroniczna  zapisana na nośniku elektronicznym są tej samej wersji;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wszystkie strony formularza oferty są ponumerowane i podpisane przez osobę uprawnioną do reprezentowania oferenta, zgodnie z załączonym do oferty wzorem podpisów;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p42"/>
          <p:cNvSpPr/>
          <p:nvPr/>
        </p:nvSpPr>
        <p:spPr>
          <a:xfrm>
            <a:off x="10196844" y="2804976"/>
            <a:ext cx="1281420" cy="9401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7" y="7638"/>
                </a:moveTo>
                <a:lnTo>
                  <a:pt x="3485" y="7459"/>
                </a:lnTo>
                <a:lnTo>
                  <a:pt x="3118" y="7339"/>
                </a:lnTo>
                <a:lnTo>
                  <a:pt x="2981" y="7280"/>
                </a:lnTo>
                <a:lnTo>
                  <a:pt x="2614" y="7399"/>
                </a:lnTo>
                <a:lnTo>
                  <a:pt x="2476" y="7459"/>
                </a:lnTo>
                <a:lnTo>
                  <a:pt x="229" y="10382"/>
                </a:lnTo>
                <a:lnTo>
                  <a:pt x="46" y="10740"/>
                </a:lnTo>
                <a:lnTo>
                  <a:pt x="0" y="10979"/>
                </a:lnTo>
                <a:lnTo>
                  <a:pt x="0" y="11397"/>
                </a:lnTo>
                <a:lnTo>
                  <a:pt x="46" y="11576"/>
                </a:lnTo>
                <a:lnTo>
                  <a:pt x="138" y="11814"/>
                </a:lnTo>
                <a:lnTo>
                  <a:pt x="229" y="11993"/>
                </a:lnTo>
                <a:lnTo>
                  <a:pt x="7429" y="21361"/>
                </a:lnTo>
                <a:lnTo>
                  <a:pt x="7567" y="21481"/>
                </a:lnTo>
                <a:lnTo>
                  <a:pt x="7750" y="21540"/>
                </a:lnTo>
                <a:lnTo>
                  <a:pt x="7888" y="21600"/>
                </a:lnTo>
                <a:lnTo>
                  <a:pt x="8117" y="21600"/>
                </a:lnTo>
                <a:lnTo>
                  <a:pt x="8346" y="21540"/>
                </a:lnTo>
                <a:lnTo>
                  <a:pt x="8484" y="21361"/>
                </a:lnTo>
                <a:lnTo>
                  <a:pt x="8622" y="21242"/>
                </a:lnTo>
                <a:lnTo>
                  <a:pt x="21371" y="4714"/>
                </a:lnTo>
                <a:lnTo>
                  <a:pt x="21462" y="4535"/>
                </a:lnTo>
                <a:lnTo>
                  <a:pt x="21554" y="4296"/>
                </a:lnTo>
                <a:lnTo>
                  <a:pt x="21600" y="4117"/>
                </a:lnTo>
                <a:lnTo>
                  <a:pt x="21600" y="3580"/>
                </a:lnTo>
                <a:lnTo>
                  <a:pt x="21554" y="3401"/>
                </a:lnTo>
                <a:lnTo>
                  <a:pt x="21371" y="3043"/>
                </a:lnTo>
                <a:lnTo>
                  <a:pt x="19261" y="298"/>
                </a:lnTo>
                <a:lnTo>
                  <a:pt x="18986" y="60"/>
                </a:lnTo>
                <a:lnTo>
                  <a:pt x="18803" y="0"/>
                </a:lnTo>
                <a:lnTo>
                  <a:pt x="18482" y="0"/>
                </a:lnTo>
                <a:lnTo>
                  <a:pt x="18298" y="60"/>
                </a:lnTo>
                <a:lnTo>
                  <a:pt x="18115" y="179"/>
                </a:lnTo>
                <a:lnTo>
                  <a:pt x="17977" y="298"/>
                </a:lnTo>
                <a:lnTo>
                  <a:pt x="7980" y="13425"/>
                </a:lnTo>
                <a:lnTo>
                  <a:pt x="3577" y="7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9886701" y="2546427"/>
            <a:ext cx="1591542" cy="1527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88" y="8951"/>
                </a:moveTo>
                <a:lnTo>
                  <a:pt x="12111" y="17642"/>
                </a:lnTo>
                <a:lnTo>
                  <a:pt x="12000" y="17790"/>
                </a:lnTo>
                <a:lnTo>
                  <a:pt x="11815" y="17938"/>
                </a:lnTo>
                <a:lnTo>
                  <a:pt x="11520" y="18086"/>
                </a:lnTo>
                <a:lnTo>
                  <a:pt x="11114" y="18197"/>
                </a:lnTo>
                <a:lnTo>
                  <a:pt x="10708" y="18234"/>
                </a:lnTo>
                <a:lnTo>
                  <a:pt x="10302" y="18234"/>
                </a:lnTo>
                <a:lnTo>
                  <a:pt x="10228" y="18160"/>
                </a:lnTo>
                <a:lnTo>
                  <a:pt x="10006" y="18086"/>
                </a:lnTo>
                <a:lnTo>
                  <a:pt x="9748" y="18012"/>
                </a:lnTo>
                <a:lnTo>
                  <a:pt x="9305" y="17642"/>
                </a:lnTo>
                <a:lnTo>
                  <a:pt x="3618" y="11947"/>
                </a:lnTo>
                <a:lnTo>
                  <a:pt x="3323" y="11614"/>
                </a:lnTo>
                <a:lnTo>
                  <a:pt x="3175" y="11244"/>
                </a:lnTo>
                <a:lnTo>
                  <a:pt x="3065" y="10911"/>
                </a:lnTo>
                <a:lnTo>
                  <a:pt x="3028" y="10504"/>
                </a:lnTo>
                <a:lnTo>
                  <a:pt x="3065" y="10097"/>
                </a:lnTo>
                <a:lnTo>
                  <a:pt x="3175" y="9727"/>
                </a:lnTo>
                <a:lnTo>
                  <a:pt x="3323" y="9432"/>
                </a:lnTo>
                <a:lnTo>
                  <a:pt x="3618" y="9136"/>
                </a:lnTo>
                <a:lnTo>
                  <a:pt x="5280" y="7434"/>
                </a:lnTo>
                <a:lnTo>
                  <a:pt x="5612" y="7175"/>
                </a:lnTo>
                <a:lnTo>
                  <a:pt x="5908" y="6990"/>
                </a:lnTo>
                <a:lnTo>
                  <a:pt x="6277" y="6842"/>
                </a:lnTo>
                <a:lnTo>
                  <a:pt x="6683" y="6805"/>
                </a:lnTo>
                <a:lnTo>
                  <a:pt x="7089" y="6842"/>
                </a:lnTo>
                <a:lnTo>
                  <a:pt x="7422" y="6990"/>
                </a:lnTo>
                <a:lnTo>
                  <a:pt x="7754" y="7175"/>
                </a:lnTo>
                <a:lnTo>
                  <a:pt x="8086" y="7434"/>
                </a:lnTo>
                <a:lnTo>
                  <a:pt x="10708" y="10060"/>
                </a:lnTo>
                <a:lnTo>
                  <a:pt x="16283" y="4475"/>
                </a:lnTo>
                <a:lnTo>
                  <a:pt x="12591" y="740"/>
                </a:lnTo>
                <a:lnTo>
                  <a:pt x="12369" y="555"/>
                </a:lnTo>
                <a:lnTo>
                  <a:pt x="12000" y="259"/>
                </a:lnTo>
                <a:lnTo>
                  <a:pt x="11778" y="185"/>
                </a:lnTo>
                <a:lnTo>
                  <a:pt x="11557" y="74"/>
                </a:lnTo>
                <a:lnTo>
                  <a:pt x="11298" y="37"/>
                </a:lnTo>
                <a:lnTo>
                  <a:pt x="11077" y="0"/>
                </a:lnTo>
                <a:lnTo>
                  <a:pt x="10560" y="0"/>
                </a:lnTo>
                <a:lnTo>
                  <a:pt x="10265" y="37"/>
                </a:lnTo>
                <a:lnTo>
                  <a:pt x="10043" y="74"/>
                </a:lnTo>
                <a:lnTo>
                  <a:pt x="9822" y="185"/>
                </a:lnTo>
                <a:lnTo>
                  <a:pt x="9600" y="259"/>
                </a:lnTo>
                <a:lnTo>
                  <a:pt x="9378" y="407"/>
                </a:lnTo>
                <a:lnTo>
                  <a:pt x="9194" y="555"/>
                </a:lnTo>
                <a:lnTo>
                  <a:pt x="9009" y="740"/>
                </a:lnTo>
                <a:lnTo>
                  <a:pt x="738" y="8988"/>
                </a:lnTo>
                <a:lnTo>
                  <a:pt x="591" y="9173"/>
                </a:lnTo>
                <a:lnTo>
                  <a:pt x="406" y="9395"/>
                </a:lnTo>
                <a:lnTo>
                  <a:pt x="295" y="9579"/>
                </a:lnTo>
                <a:lnTo>
                  <a:pt x="185" y="9801"/>
                </a:lnTo>
                <a:lnTo>
                  <a:pt x="111" y="10060"/>
                </a:lnTo>
                <a:lnTo>
                  <a:pt x="74" y="10282"/>
                </a:lnTo>
                <a:lnTo>
                  <a:pt x="37" y="10541"/>
                </a:lnTo>
                <a:lnTo>
                  <a:pt x="0" y="10763"/>
                </a:lnTo>
                <a:lnTo>
                  <a:pt x="37" y="11059"/>
                </a:lnTo>
                <a:lnTo>
                  <a:pt x="74" y="11281"/>
                </a:lnTo>
                <a:lnTo>
                  <a:pt x="111" y="11540"/>
                </a:lnTo>
                <a:lnTo>
                  <a:pt x="185" y="11762"/>
                </a:lnTo>
                <a:lnTo>
                  <a:pt x="406" y="12205"/>
                </a:lnTo>
                <a:lnTo>
                  <a:pt x="591" y="12427"/>
                </a:lnTo>
                <a:lnTo>
                  <a:pt x="738" y="12612"/>
                </a:lnTo>
                <a:lnTo>
                  <a:pt x="9009" y="20823"/>
                </a:lnTo>
                <a:lnTo>
                  <a:pt x="9194" y="21045"/>
                </a:lnTo>
                <a:lnTo>
                  <a:pt x="9378" y="21193"/>
                </a:lnTo>
                <a:lnTo>
                  <a:pt x="9822" y="21415"/>
                </a:lnTo>
                <a:lnTo>
                  <a:pt x="10265" y="21563"/>
                </a:lnTo>
                <a:lnTo>
                  <a:pt x="10560" y="21600"/>
                </a:lnTo>
                <a:lnTo>
                  <a:pt x="11077" y="21600"/>
                </a:lnTo>
                <a:lnTo>
                  <a:pt x="11298" y="21563"/>
                </a:lnTo>
                <a:lnTo>
                  <a:pt x="11557" y="21489"/>
                </a:lnTo>
                <a:lnTo>
                  <a:pt x="11778" y="21415"/>
                </a:lnTo>
                <a:lnTo>
                  <a:pt x="12000" y="21304"/>
                </a:lnTo>
                <a:lnTo>
                  <a:pt x="12185" y="21193"/>
                </a:lnTo>
                <a:lnTo>
                  <a:pt x="12369" y="21045"/>
                </a:lnTo>
                <a:lnTo>
                  <a:pt x="12591" y="20823"/>
                </a:lnTo>
                <a:lnTo>
                  <a:pt x="20825" y="12612"/>
                </a:lnTo>
                <a:lnTo>
                  <a:pt x="21009" y="12427"/>
                </a:lnTo>
                <a:lnTo>
                  <a:pt x="21157" y="12205"/>
                </a:lnTo>
                <a:lnTo>
                  <a:pt x="21489" y="11540"/>
                </a:lnTo>
                <a:lnTo>
                  <a:pt x="21526" y="11281"/>
                </a:lnTo>
                <a:lnTo>
                  <a:pt x="21563" y="11059"/>
                </a:lnTo>
                <a:lnTo>
                  <a:pt x="21600" y="10763"/>
                </a:lnTo>
                <a:lnTo>
                  <a:pt x="21563" y="10541"/>
                </a:lnTo>
                <a:lnTo>
                  <a:pt x="21526" y="10282"/>
                </a:lnTo>
                <a:lnTo>
                  <a:pt x="21489" y="10060"/>
                </a:lnTo>
                <a:lnTo>
                  <a:pt x="21378" y="9801"/>
                </a:lnTo>
                <a:lnTo>
                  <a:pt x="21268" y="9579"/>
                </a:lnTo>
                <a:lnTo>
                  <a:pt x="21157" y="9395"/>
                </a:lnTo>
                <a:lnTo>
                  <a:pt x="21009" y="9173"/>
                </a:lnTo>
                <a:lnTo>
                  <a:pt x="20788" y="89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"/>
          <p:cNvSpPr txBox="1">
            <a:spLocks noGrp="1"/>
          </p:cNvSpPr>
          <p:nvPr>
            <p:ph type="title"/>
          </p:nvPr>
        </p:nvSpPr>
        <p:spPr>
          <a:xfrm>
            <a:off x="289375" y="327950"/>
            <a:ext cx="9356100" cy="73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500"/>
              <a:t>Zanim oferta zostanie złożona …</a:t>
            </a:r>
            <a:endParaRPr sz="3500"/>
          </a:p>
        </p:txBody>
      </p:sp>
      <p:sp>
        <p:nvSpPr>
          <p:cNvPr id="465" name="Google Shape;465;p43"/>
          <p:cNvSpPr>
            <a:spLocks noGrp="1"/>
          </p:cNvSpPr>
          <p:nvPr>
            <p:ph type="dgm" idx="2"/>
          </p:nvPr>
        </p:nvSpPr>
        <p:spPr>
          <a:xfrm>
            <a:off x="289375" y="1456475"/>
            <a:ext cx="8835300" cy="459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b="1" u="sng" dirty="0"/>
              <a:t>Przed złożeniem oferty należy sprawdzić, czy:</a:t>
            </a:r>
            <a:endParaRPr sz="26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b="1" u="sng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nośnik, na którym została zapisana wersja elektroniczna oferty jest prawidłowo oznaczony;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wszystkie dodatkowe dokumenty i oświadczenia zostały załączone, ponumerowane </a:t>
            </a:r>
            <a:br>
              <a:rPr lang="pl-PL" sz="1800" dirty="0"/>
            </a:br>
            <a:r>
              <a:rPr lang="pl-PL" sz="1800" dirty="0"/>
              <a:t>i podpisane przez osobę uprawnioną do reprezentowania świadczeniodawcy zgodnie </a:t>
            </a:r>
            <a:br>
              <a:rPr lang="pl-PL" sz="1800" dirty="0"/>
            </a:br>
            <a:r>
              <a:rPr lang="pl-PL" sz="1800" dirty="0"/>
              <a:t>z załączonym do oferty wzorem podpisów;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dokumenty, o których mowa w § 14 ust. 1 Zarządzenia nr 18/2017/DSOZ  z dnia </a:t>
            </a:r>
            <a:br>
              <a:rPr lang="pl-PL" sz="1800" dirty="0"/>
            </a:br>
            <a:r>
              <a:rPr lang="pl-PL" sz="1800" dirty="0"/>
              <a:t>14 marca 2017 r. składane do oferty są zgodne ze stanem faktycznym i prawnym;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b="1" dirty="0"/>
              <a:t>załączone dokumenty stanowiące kserokopie są potwierdzone „za zgodność z oryginałem”;</a:t>
            </a:r>
            <a:endParaRPr sz="1800" b="1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wydruk formularza oferty (z ponumerowanymi stronami i podpisami) wraz z nośnikiem elektronicznym i wersja elektroniczna oferty zostały umieszczone w oddzielnej zaklejonej kopercie oznaczonej słowem „oferta”, nazwą i adresem świadczeniodawcy oraz kodem i przedmiotem postępowania (zgodnie z ogłoszeniem o postępowaniu).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6" name="Google Shape;466;p43"/>
          <p:cNvSpPr/>
          <p:nvPr/>
        </p:nvSpPr>
        <p:spPr>
          <a:xfrm>
            <a:off x="10196844" y="2804976"/>
            <a:ext cx="1281420" cy="9401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7" y="7638"/>
                </a:moveTo>
                <a:lnTo>
                  <a:pt x="3485" y="7459"/>
                </a:lnTo>
                <a:lnTo>
                  <a:pt x="3118" y="7339"/>
                </a:lnTo>
                <a:lnTo>
                  <a:pt x="2981" y="7280"/>
                </a:lnTo>
                <a:lnTo>
                  <a:pt x="2614" y="7399"/>
                </a:lnTo>
                <a:lnTo>
                  <a:pt x="2476" y="7459"/>
                </a:lnTo>
                <a:lnTo>
                  <a:pt x="229" y="10382"/>
                </a:lnTo>
                <a:lnTo>
                  <a:pt x="46" y="10740"/>
                </a:lnTo>
                <a:lnTo>
                  <a:pt x="0" y="10979"/>
                </a:lnTo>
                <a:lnTo>
                  <a:pt x="0" y="11397"/>
                </a:lnTo>
                <a:lnTo>
                  <a:pt x="46" y="11576"/>
                </a:lnTo>
                <a:lnTo>
                  <a:pt x="138" y="11814"/>
                </a:lnTo>
                <a:lnTo>
                  <a:pt x="229" y="11993"/>
                </a:lnTo>
                <a:lnTo>
                  <a:pt x="7429" y="21361"/>
                </a:lnTo>
                <a:lnTo>
                  <a:pt x="7567" y="21481"/>
                </a:lnTo>
                <a:lnTo>
                  <a:pt x="7750" y="21540"/>
                </a:lnTo>
                <a:lnTo>
                  <a:pt x="7888" y="21600"/>
                </a:lnTo>
                <a:lnTo>
                  <a:pt x="8117" y="21600"/>
                </a:lnTo>
                <a:lnTo>
                  <a:pt x="8346" y="21540"/>
                </a:lnTo>
                <a:lnTo>
                  <a:pt x="8484" y="21361"/>
                </a:lnTo>
                <a:lnTo>
                  <a:pt x="8622" y="21242"/>
                </a:lnTo>
                <a:lnTo>
                  <a:pt x="21371" y="4714"/>
                </a:lnTo>
                <a:lnTo>
                  <a:pt x="21462" y="4535"/>
                </a:lnTo>
                <a:lnTo>
                  <a:pt x="21554" y="4296"/>
                </a:lnTo>
                <a:lnTo>
                  <a:pt x="21600" y="4117"/>
                </a:lnTo>
                <a:lnTo>
                  <a:pt x="21600" y="3580"/>
                </a:lnTo>
                <a:lnTo>
                  <a:pt x="21554" y="3401"/>
                </a:lnTo>
                <a:lnTo>
                  <a:pt x="21371" y="3043"/>
                </a:lnTo>
                <a:lnTo>
                  <a:pt x="19261" y="298"/>
                </a:lnTo>
                <a:lnTo>
                  <a:pt x="18986" y="60"/>
                </a:lnTo>
                <a:lnTo>
                  <a:pt x="18803" y="0"/>
                </a:lnTo>
                <a:lnTo>
                  <a:pt x="18482" y="0"/>
                </a:lnTo>
                <a:lnTo>
                  <a:pt x="18298" y="60"/>
                </a:lnTo>
                <a:lnTo>
                  <a:pt x="18115" y="179"/>
                </a:lnTo>
                <a:lnTo>
                  <a:pt x="17977" y="298"/>
                </a:lnTo>
                <a:lnTo>
                  <a:pt x="7980" y="13425"/>
                </a:lnTo>
                <a:lnTo>
                  <a:pt x="3577" y="7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3"/>
          <p:cNvSpPr/>
          <p:nvPr/>
        </p:nvSpPr>
        <p:spPr>
          <a:xfrm>
            <a:off x="9886701" y="2546427"/>
            <a:ext cx="1591542" cy="1527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88" y="8951"/>
                </a:moveTo>
                <a:lnTo>
                  <a:pt x="12111" y="17642"/>
                </a:lnTo>
                <a:lnTo>
                  <a:pt x="12000" y="17790"/>
                </a:lnTo>
                <a:lnTo>
                  <a:pt x="11815" y="17938"/>
                </a:lnTo>
                <a:lnTo>
                  <a:pt x="11520" y="18086"/>
                </a:lnTo>
                <a:lnTo>
                  <a:pt x="11114" y="18197"/>
                </a:lnTo>
                <a:lnTo>
                  <a:pt x="10708" y="18234"/>
                </a:lnTo>
                <a:lnTo>
                  <a:pt x="10302" y="18234"/>
                </a:lnTo>
                <a:lnTo>
                  <a:pt x="10228" y="18160"/>
                </a:lnTo>
                <a:lnTo>
                  <a:pt x="10006" y="18086"/>
                </a:lnTo>
                <a:lnTo>
                  <a:pt x="9748" y="18012"/>
                </a:lnTo>
                <a:lnTo>
                  <a:pt x="9305" y="17642"/>
                </a:lnTo>
                <a:lnTo>
                  <a:pt x="3618" y="11947"/>
                </a:lnTo>
                <a:lnTo>
                  <a:pt x="3323" y="11614"/>
                </a:lnTo>
                <a:lnTo>
                  <a:pt x="3175" y="11244"/>
                </a:lnTo>
                <a:lnTo>
                  <a:pt x="3065" y="10911"/>
                </a:lnTo>
                <a:lnTo>
                  <a:pt x="3028" y="10504"/>
                </a:lnTo>
                <a:lnTo>
                  <a:pt x="3065" y="10097"/>
                </a:lnTo>
                <a:lnTo>
                  <a:pt x="3175" y="9727"/>
                </a:lnTo>
                <a:lnTo>
                  <a:pt x="3323" y="9432"/>
                </a:lnTo>
                <a:lnTo>
                  <a:pt x="3618" y="9136"/>
                </a:lnTo>
                <a:lnTo>
                  <a:pt x="5280" y="7434"/>
                </a:lnTo>
                <a:lnTo>
                  <a:pt x="5612" y="7175"/>
                </a:lnTo>
                <a:lnTo>
                  <a:pt x="5908" y="6990"/>
                </a:lnTo>
                <a:lnTo>
                  <a:pt x="6277" y="6842"/>
                </a:lnTo>
                <a:lnTo>
                  <a:pt x="6683" y="6805"/>
                </a:lnTo>
                <a:lnTo>
                  <a:pt x="7089" y="6842"/>
                </a:lnTo>
                <a:lnTo>
                  <a:pt x="7422" y="6990"/>
                </a:lnTo>
                <a:lnTo>
                  <a:pt x="7754" y="7175"/>
                </a:lnTo>
                <a:lnTo>
                  <a:pt x="8086" y="7434"/>
                </a:lnTo>
                <a:lnTo>
                  <a:pt x="10708" y="10060"/>
                </a:lnTo>
                <a:lnTo>
                  <a:pt x="16283" y="4475"/>
                </a:lnTo>
                <a:lnTo>
                  <a:pt x="12591" y="740"/>
                </a:lnTo>
                <a:lnTo>
                  <a:pt x="12369" y="555"/>
                </a:lnTo>
                <a:lnTo>
                  <a:pt x="12000" y="259"/>
                </a:lnTo>
                <a:lnTo>
                  <a:pt x="11778" y="185"/>
                </a:lnTo>
                <a:lnTo>
                  <a:pt x="11557" y="74"/>
                </a:lnTo>
                <a:lnTo>
                  <a:pt x="11298" y="37"/>
                </a:lnTo>
                <a:lnTo>
                  <a:pt x="11077" y="0"/>
                </a:lnTo>
                <a:lnTo>
                  <a:pt x="10560" y="0"/>
                </a:lnTo>
                <a:lnTo>
                  <a:pt x="10265" y="37"/>
                </a:lnTo>
                <a:lnTo>
                  <a:pt x="10043" y="74"/>
                </a:lnTo>
                <a:lnTo>
                  <a:pt x="9822" y="185"/>
                </a:lnTo>
                <a:lnTo>
                  <a:pt x="9600" y="259"/>
                </a:lnTo>
                <a:lnTo>
                  <a:pt x="9378" y="407"/>
                </a:lnTo>
                <a:lnTo>
                  <a:pt x="9194" y="555"/>
                </a:lnTo>
                <a:lnTo>
                  <a:pt x="9009" y="740"/>
                </a:lnTo>
                <a:lnTo>
                  <a:pt x="738" y="8988"/>
                </a:lnTo>
                <a:lnTo>
                  <a:pt x="591" y="9173"/>
                </a:lnTo>
                <a:lnTo>
                  <a:pt x="406" y="9395"/>
                </a:lnTo>
                <a:lnTo>
                  <a:pt x="295" y="9579"/>
                </a:lnTo>
                <a:lnTo>
                  <a:pt x="185" y="9801"/>
                </a:lnTo>
                <a:lnTo>
                  <a:pt x="111" y="10060"/>
                </a:lnTo>
                <a:lnTo>
                  <a:pt x="74" y="10282"/>
                </a:lnTo>
                <a:lnTo>
                  <a:pt x="37" y="10541"/>
                </a:lnTo>
                <a:lnTo>
                  <a:pt x="0" y="10763"/>
                </a:lnTo>
                <a:lnTo>
                  <a:pt x="37" y="11059"/>
                </a:lnTo>
                <a:lnTo>
                  <a:pt x="74" y="11281"/>
                </a:lnTo>
                <a:lnTo>
                  <a:pt x="111" y="11540"/>
                </a:lnTo>
                <a:lnTo>
                  <a:pt x="185" y="11762"/>
                </a:lnTo>
                <a:lnTo>
                  <a:pt x="406" y="12205"/>
                </a:lnTo>
                <a:lnTo>
                  <a:pt x="591" y="12427"/>
                </a:lnTo>
                <a:lnTo>
                  <a:pt x="738" y="12612"/>
                </a:lnTo>
                <a:lnTo>
                  <a:pt x="9009" y="20823"/>
                </a:lnTo>
                <a:lnTo>
                  <a:pt x="9194" y="21045"/>
                </a:lnTo>
                <a:lnTo>
                  <a:pt x="9378" y="21193"/>
                </a:lnTo>
                <a:lnTo>
                  <a:pt x="9822" y="21415"/>
                </a:lnTo>
                <a:lnTo>
                  <a:pt x="10265" y="21563"/>
                </a:lnTo>
                <a:lnTo>
                  <a:pt x="10560" y="21600"/>
                </a:lnTo>
                <a:lnTo>
                  <a:pt x="11077" y="21600"/>
                </a:lnTo>
                <a:lnTo>
                  <a:pt x="11298" y="21563"/>
                </a:lnTo>
                <a:lnTo>
                  <a:pt x="11557" y="21489"/>
                </a:lnTo>
                <a:lnTo>
                  <a:pt x="11778" y="21415"/>
                </a:lnTo>
                <a:lnTo>
                  <a:pt x="12000" y="21304"/>
                </a:lnTo>
                <a:lnTo>
                  <a:pt x="12185" y="21193"/>
                </a:lnTo>
                <a:lnTo>
                  <a:pt x="12369" y="21045"/>
                </a:lnTo>
                <a:lnTo>
                  <a:pt x="12591" y="20823"/>
                </a:lnTo>
                <a:lnTo>
                  <a:pt x="20825" y="12612"/>
                </a:lnTo>
                <a:lnTo>
                  <a:pt x="21009" y="12427"/>
                </a:lnTo>
                <a:lnTo>
                  <a:pt x="21157" y="12205"/>
                </a:lnTo>
                <a:lnTo>
                  <a:pt x="21489" y="11540"/>
                </a:lnTo>
                <a:lnTo>
                  <a:pt x="21526" y="11281"/>
                </a:lnTo>
                <a:lnTo>
                  <a:pt x="21563" y="11059"/>
                </a:lnTo>
                <a:lnTo>
                  <a:pt x="21600" y="10763"/>
                </a:lnTo>
                <a:lnTo>
                  <a:pt x="21563" y="10541"/>
                </a:lnTo>
                <a:lnTo>
                  <a:pt x="21526" y="10282"/>
                </a:lnTo>
                <a:lnTo>
                  <a:pt x="21489" y="10060"/>
                </a:lnTo>
                <a:lnTo>
                  <a:pt x="21378" y="9801"/>
                </a:lnTo>
                <a:lnTo>
                  <a:pt x="21268" y="9579"/>
                </a:lnTo>
                <a:lnTo>
                  <a:pt x="21157" y="9395"/>
                </a:lnTo>
                <a:lnTo>
                  <a:pt x="21009" y="9173"/>
                </a:lnTo>
                <a:lnTo>
                  <a:pt x="20788" y="89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>
            <a:spLocks noGrp="1"/>
          </p:cNvSpPr>
          <p:nvPr>
            <p:ph type="dgm" idx="2"/>
          </p:nvPr>
        </p:nvSpPr>
        <p:spPr>
          <a:xfrm>
            <a:off x="6800125" y="1157475"/>
            <a:ext cx="4610400" cy="46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/>
              <a:t>Miejsce składania ofert zostaje precyzyjnie określone w ogłoszeniu postępowania. Należy pamiętać, że wskazane w ogłoszeniu </a:t>
            </a:r>
            <a:br>
              <a:rPr lang="pl-PL" sz="1800"/>
            </a:br>
            <a:r>
              <a:rPr lang="pl-PL" sz="1800"/>
              <a:t>o konkursie ofert miejsce do złożenia oferty jest wyłącznie uprawnione do jej przyjęcia. Pozostawienie oferty w innym miejscu spowoduje pozostawienie oferty bez rozpoznania.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/>
              <a:t>Podobnie termin złożenia oferty zostaje precyzyjnie określony w ogłoszeniu.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/>
              <a:t>Następuje to najczęściej poprzez podanie konkretnej daty i godziny, do której należy złożyć oferty. Oferta złożona po wskazanym terminie podlega odrzuceniu.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/>
          </a:p>
        </p:txBody>
      </p:sp>
      <p:sp>
        <p:nvSpPr>
          <p:cNvPr id="473" name="Google Shape;473;p44"/>
          <p:cNvSpPr txBox="1">
            <a:spLocks noGrp="1"/>
          </p:cNvSpPr>
          <p:nvPr>
            <p:ph type="title"/>
          </p:nvPr>
        </p:nvSpPr>
        <p:spPr>
          <a:xfrm>
            <a:off x="6665225" y="11560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pl-PL" sz="2510"/>
              <a:t>Miejsce i termin składania ofert</a:t>
            </a:r>
            <a:endParaRPr sz="2510"/>
          </a:p>
        </p:txBody>
      </p:sp>
      <p:grpSp>
        <p:nvGrpSpPr>
          <p:cNvPr id="474" name="Google Shape;474;p44"/>
          <p:cNvGrpSpPr/>
          <p:nvPr/>
        </p:nvGrpSpPr>
        <p:grpSpPr>
          <a:xfrm>
            <a:off x="175500" y="115575"/>
            <a:ext cx="5438225" cy="6289221"/>
            <a:chOff x="-8" y="-983673"/>
            <a:chExt cx="5438225" cy="5494209"/>
          </a:xfrm>
        </p:grpSpPr>
        <p:sp>
          <p:nvSpPr>
            <p:cNvPr id="475" name="Google Shape;475;p44"/>
            <p:cNvSpPr/>
            <p:nvPr/>
          </p:nvSpPr>
          <p:spPr>
            <a:xfrm>
              <a:off x="-8" y="-983673"/>
              <a:ext cx="5438100" cy="28482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9525" cap="flat" cmpd="sng">
              <a:solidFill>
                <a:srgbClr val="CBD8EA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 rot="10800000">
              <a:off x="17217" y="1944171"/>
              <a:ext cx="2565900" cy="24960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 txBox="1"/>
            <p:nvPr/>
          </p:nvSpPr>
          <p:spPr>
            <a:xfrm>
              <a:off x="68643" y="2007809"/>
              <a:ext cx="2313300" cy="23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>
                  <a:solidFill>
                    <a:srgbClr val="FFFFFF"/>
                  </a:solidFill>
                </a:rPr>
                <a:t>W miejscu i w terminie wskazanym w ogłoszeniu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pl-PL">
                  <a:solidFill>
                    <a:srgbClr val="FFFFFF"/>
                  </a:solidFill>
                </a:rPr>
                <a:t>o postępowaniu. Oferent wówczas otrzymuje potwierdzenie jej złożenia zawierające datę złożenia oraz numer z rejestru ofert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50" b="1" u="sng">
                  <a:solidFill>
                    <a:srgbClr val="FFFFFF"/>
                  </a:solidFill>
                </a:rPr>
                <a:t>(pokój 312, Katowice</a:t>
              </a:r>
              <a:endParaRPr sz="1350" b="1" u="sng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350" b="1" u="sng">
                  <a:solidFill>
                    <a:srgbClr val="FFFFFF"/>
                  </a:solidFill>
                </a:rPr>
                <a:t>ul. Kossutha 13 – Biuro Obsługi Konkursu Ofert).</a:t>
              </a:r>
              <a:endParaRPr sz="1350" b="1" u="sng">
                <a:solidFill>
                  <a:srgbClr val="FFFFFF"/>
                </a:solidFill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 rot="10800000">
              <a:off x="2833917" y="1952732"/>
              <a:ext cx="2604300" cy="24789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 txBox="1"/>
            <p:nvPr/>
          </p:nvSpPr>
          <p:spPr>
            <a:xfrm>
              <a:off x="2911067" y="2031636"/>
              <a:ext cx="2421300" cy="24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ts val="1100"/>
                <a:buNone/>
              </a:pPr>
              <a:r>
                <a:rPr lang="pl-PL">
                  <a:solidFill>
                    <a:srgbClr val="FFFFFF"/>
                  </a:solidFill>
                </a:rPr>
                <a:t>Ofertę przesłaną drogą pocztową uważa się za złożoną w terminie, jeżeli </a:t>
              </a:r>
              <a:r>
                <a:rPr lang="pl-PL" b="1">
                  <a:solidFill>
                    <a:srgbClr val="FFFFFF"/>
                  </a:solidFill>
                </a:rPr>
                <a:t>data stempla pocztowego (data nadania) nie jest późniejsza niż termin składania ofert</a:t>
              </a:r>
              <a:r>
                <a:rPr lang="pl-PL">
                  <a:solidFill>
                    <a:srgbClr val="FFFFFF"/>
                  </a:solidFill>
                </a:rPr>
                <a:t> określony w ogłoszeniu oraz jeżeli oferta wpłynie do oddziału wojewódzkiego NFZ </a:t>
              </a:r>
              <a:r>
                <a:rPr lang="pl-PL" b="1">
                  <a:solidFill>
                    <a:srgbClr val="FFFFFF"/>
                  </a:solidFill>
                </a:rPr>
                <a:t>nie później niż na jeden dzień przed otwarciem ofert.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sp>
        <p:nvSpPr>
          <p:cNvPr id="480" name="Google Shape;480;p44"/>
          <p:cNvSpPr txBox="1"/>
          <p:nvPr/>
        </p:nvSpPr>
        <p:spPr>
          <a:xfrm>
            <a:off x="234500" y="1139675"/>
            <a:ext cx="171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b="1">
                <a:solidFill>
                  <a:srgbClr val="002060"/>
                </a:solidFill>
              </a:rPr>
              <a:t>Osobiście</a:t>
            </a:r>
            <a:endParaRPr sz="1300"/>
          </a:p>
        </p:txBody>
      </p:sp>
      <p:sp>
        <p:nvSpPr>
          <p:cNvPr id="481" name="Google Shape;481;p44"/>
          <p:cNvSpPr txBox="1"/>
          <p:nvPr/>
        </p:nvSpPr>
        <p:spPr>
          <a:xfrm>
            <a:off x="3158134" y="1013636"/>
            <a:ext cx="208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>
                <a:solidFill>
                  <a:srgbClr val="002060"/>
                </a:solidFill>
              </a:rPr>
              <a:t>Za pośrednictwem poczty (w tym poczty kurierskiej)</a:t>
            </a:r>
            <a:endParaRPr sz="1200"/>
          </a:p>
        </p:txBody>
      </p:sp>
      <p:sp>
        <p:nvSpPr>
          <p:cNvPr id="482" name="Google Shape;482;p44"/>
          <p:cNvSpPr txBox="1"/>
          <p:nvPr/>
        </p:nvSpPr>
        <p:spPr>
          <a:xfrm>
            <a:off x="598025" y="511225"/>
            <a:ext cx="44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u="sng">
                <a:solidFill>
                  <a:srgbClr val="002060"/>
                </a:solidFill>
              </a:rPr>
              <a:t>OFERTA MOŻE ZOSTAĆ ZŁOŻONA:</a:t>
            </a:r>
            <a:r>
              <a:rPr lang="pl-PL" sz="1600" b="1">
                <a:solidFill>
                  <a:srgbClr val="002060"/>
                </a:solidFill>
              </a:rPr>
              <a:t> </a:t>
            </a:r>
            <a:endParaRPr/>
          </a:p>
        </p:txBody>
      </p:sp>
      <p:sp>
        <p:nvSpPr>
          <p:cNvPr id="483" name="Google Shape;483;p44"/>
          <p:cNvSpPr/>
          <p:nvPr/>
        </p:nvSpPr>
        <p:spPr>
          <a:xfrm>
            <a:off x="1192069" y="1694210"/>
            <a:ext cx="410454" cy="3742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927" y="21600"/>
                </a:moveTo>
                <a:lnTo>
                  <a:pt x="13976" y="21221"/>
                </a:lnTo>
                <a:lnTo>
                  <a:pt x="14993" y="20842"/>
                </a:lnTo>
                <a:lnTo>
                  <a:pt x="16009" y="20337"/>
                </a:lnTo>
                <a:lnTo>
                  <a:pt x="16772" y="19832"/>
                </a:lnTo>
                <a:lnTo>
                  <a:pt x="17534" y="19200"/>
                </a:lnTo>
                <a:lnTo>
                  <a:pt x="18424" y="18442"/>
                </a:lnTo>
                <a:lnTo>
                  <a:pt x="19186" y="17684"/>
                </a:lnTo>
                <a:lnTo>
                  <a:pt x="19821" y="16800"/>
                </a:lnTo>
                <a:lnTo>
                  <a:pt x="20329" y="15916"/>
                </a:lnTo>
                <a:lnTo>
                  <a:pt x="20838" y="14905"/>
                </a:lnTo>
                <a:lnTo>
                  <a:pt x="21219" y="14021"/>
                </a:lnTo>
                <a:lnTo>
                  <a:pt x="21473" y="13011"/>
                </a:lnTo>
                <a:lnTo>
                  <a:pt x="21600" y="11874"/>
                </a:lnTo>
                <a:lnTo>
                  <a:pt x="21600" y="9726"/>
                </a:lnTo>
                <a:lnTo>
                  <a:pt x="21473" y="8589"/>
                </a:lnTo>
                <a:lnTo>
                  <a:pt x="21219" y="7705"/>
                </a:lnTo>
                <a:lnTo>
                  <a:pt x="20838" y="6695"/>
                </a:lnTo>
                <a:lnTo>
                  <a:pt x="20329" y="5811"/>
                </a:lnTo>
                <a:lnTo>
                  <a:pt x="19821" y="4800"/>
                </a:lnTo>
                <a:lnTo>
                  <a:pt x="19186" y="4042"/>
                </a:lnTo>
                <a:lnTo>
                  <a:pt x="18424" y="3158"/>
                </a:lnTo>
                <a:lnTo>
                  <a:pt x="17534" y="2526"/>
                </a:lnTo>
                <a:lnTo>
                  <a:pt x="16009" y="1263"/>
                </a:lnTo>
                <a:lnTo>
                  <a:pt x="13976" y="505"/>
                </a:lnTo>
                <a:lnTo>
                  <a:pt x="11944" y="0"/>
                </a:lnTo>
                <a:lnTo>
                  <a:pt x="9656" y="0"/>
                </a:lnTo>
                <a:lnTo>
                  <a:pt x="7624" y="505"/>
                </a:lnTo>
                <a:lnTo>
                  <a:pt x="6607" y="884"/>
                </a:lnTo>
                <a:lnTo>
                  <a:pt x="5718" y="1263"/>
                </a:lnTo>
                <a:lnTo>
                  <a:pt x="4828" y="1895"/>
                </a:lnTo>
                <a:lnTo>
                  <a:pt x="4066" y="2526"/>
                </a:lnTo>
                <a:lnTo>
                  <a:pt x="3176" y="3158"/>
                </a:lnTo>
                <a:lnTo>
                  <a:pt x="2414" y="4042"/>
                </a:lnTo>
                <a:lnTo>
                  <a:pt x="1779" y="4800"/>
                </a:lnTo>
                <a:lnTo>
                  <a:pt x="1271" y="5811"/>
                </a:lnTo>
                <a:lnTo>
                  <a:pt x="762" y="6695"/>
                </a:lnTo>
                <a:lnTo>
                  <a:pt x="381" y="7705"/>
                </a:lnTo>
                <a:lnTo>
                  <a:pt x="127" y="8589"/>
                </a:lnTo>
                <a:lnTo>
                  <a:pt x="0" y="9726"/>
                </a:lnTo>
                <a:lnTo>
                  <a:pt x="0" y="11874"/>
                </a:lnTo>
                <a:lnTo>
                  <a:pt x="127" y="13011"/>
                </a:lnTo>
                <a:lnTo>
                  <a:pt x="381" y="14021"/>
                </a:lnTo>
                <a:lnTo>
                  <a:pt x="762" y="14905"/>
                </a:lnTo>
                <a:lnTo>
                  <a:pt x="1271" y="15916"/>
                </a:lnTo>
                <a:lnTo>
                  <a:pt x="1779" y="16800"/>
                </a:lnTo>
                <a:lnTo>
                  <a:pt x="2414" y="17684"/>
                </a:lnTo>
                <a:lnTo>
                  <a:pt x="3176" y="18442"/>
                </a:lnTo>
                <a:lnTo>
                  <a:pt x="4066" y="19200"/>
                </a:lnTo>
                <a:lnTo>
                  <a:pt x="4828" y="19832"/>
                </a:lnTo>
                <a:lnTo>
                  <a:pt x="6607" y="20842"/>
                </a:lnTo>
                <a:lnTo>
                  <a:pt x="7624" y="21221"/>
                </a:lnTo>
                <a:lnTo>
                  <a:pt x="9656" y="21474"/>
                </a:lnTo>
                <a:lnTo>
                  <a:pt x="1092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4"/>
          <p:cNvSpPr/>
          <p:nvPr/>
        </p:nvSpPr>
        <p:spPr>
          <a:xfrm>
            <a:off x="925677" y="2094654"/>
            <a:ext cx="935928" cy="10635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82" y="976"/>
                </a:moveTo>
                <a:lnTo>
                  <a:pt x="20105" y="710"/>
                </a:lnTo>
                <a:lnTo>
                  <a:pt x="19828" y="532"/>
                </a:lnTo>
                <a:lnTo>
                  <a:pt x="19440" y="399"/>
                </a:lnTo>
                <a:lnTo>
                  <a:pt x="19108" y="222"/>
                </a:lnTo>
                <a:lnTo>
                  <a:pt x="18720" y="133"/>
                </a:lnTo>
                <a:lnTo>
                  <a:pt x="18388" y="44"/>
                </a:lnTo>
                <a:lnTo>
                  <a:pt x="17945" y="0"/>
                </a:lnTo>
                <a:lnTo>
                  <a:pt x="3655" y="0"/>
                </a:lnTo>
                <a:lnTo>
                  <a:pt x="3212" y="44"/>
                </a:lnTo>
                <a:lnTo>
                  <a:pt x="2880" y="133"/>
                </a:lnTo>
                <a:lnTo>
                  <a:pt x="2492" y="222"/>
                </a:lnTo>
                <a:lnTo>
                  <a:pt x="2160" y="399"/>
                </a:lnTo>
                <a:lnTo>
                  <a:pt x="1772" y="532"/>
                </a:lnTo>
                <a:lnTo>
                  <a:pt x="1495" y="710"/>
                </a:lnTo>
                <a:lnTo>
                  <a:pt x="1218" y="976"/>
                </a:lnTo>
                <a:lnTo>
                  <a:pt x="886" y="1198"/>
                </a:lnTo>
                <a:lnTo>
                  <a:pt x="665" y="1419"/>
                </a:lnTo>
                <a:lnTo>
                  <a:pt x="498" y="1730"/>
                </a:lnTo>
                <a:lnTo>
                  <a:pt x="277" y="1996"/>
                </a:lnTo>
                <a:lnTo>
                  <a:pt x="166" y="2306"/>
                </a:lnTo>
                <a:lnTo>
                  <a:pt x="55" y="2572"/>
                </a:lnTo>
                <a:lnTo>
                  <a:pt x="0" y="2927"/>
                </a:lnTo>
                <a:lnTo>
                  <a:pt x="0" y="10246"/>
                </a:lnTo>
                <a:lnTo>
                  <a:pt x="55" y="10600"/>
                </a:lnTo>
                <a:lnTo>
                  <a:pt x="166" y="10867"/>
                </a:lnTo>
                <a:lnTo>
                  <a:pt x="388" y="11177"/>
                </a:lnTo>
                <a:lnTo>
                  <a:pt x="609" y="11399"/>
                </a:lnTo>
                <a:lnTo>
                  <a:pt x="886" y="11621"/>
                </a:lnTo>
                <a:lnTo>
                  <a:pt x="1274" y="11798"/>
                </a:lnTo>
                <a:lnTo>
                  <a:pt x="1606" y="11887"/>
                </a:lnTo>
                <a:lnTo>
                  <a:pt x="2437" y="11887"/>
                </a:lnTo>
                <a:lnTo>
                  <a:pt x="2825" y="11798"/>
                </a:lnTo>
                <a:lnTo>
                  <a:pt x="3157" y="11621"/>
                </a:lnTo>
                <a:lnTo>
                  <a:pt x="3489" y="11399"/>
                </a:lnTo>
                <a:lnTo>
                  <a:pt x="3711" y="11177"/>
                </a:lnTo>
                <a:lnTo>
                  <a:pt x="3877" y="10867"/>
                </a:lnTo>
                <a:lnTo>
                  <a:pt x="3988" y="10600"/>
                </a:lnTo>
                <a:lnTo>
                  <a:pt x="4098" y="10246"/>
                </a:lnTo>
                <a:lnTo>
                  <a:pt x="4098" y="4302"/>
                </a:lnTo>
                <a:lnTo>
                  <a:pt x="5372" y="4302"/>
                </a:lnTo>
                <a:lnTo>
                  <a:pt x="5372" y="19737"/>
                </a:lnTo>
                <a:lnTo>
                  <a:pt x="5428" y="20048"/>
                </a:lnTo>
                <a:lnTo>
                  <a:pt x="5594" y="20447"/>
                </a:lnTo>
                <a:lnTo>
                  <a:pt x="5815" y="20713"/>
                </a:lnTo>
                <a:lnTo>
                  <a:pt x="6092" y="21023"/>
                </a:lnTo>
                <a:lnTo>
                  <a:pt x="6480" y="21290"/>
                </a:lnTo>
                <a:lnTo>
                  <a:pt x="6868" y="21467"/>
                </a:lnTo>
                <a:lnTo>
                  <a:pt x="7311" y="21556"/>
                </a:lnTo>
                <a:lnTo>
                  <a:pt x="7754" y="21600"/>
                </a:lnTo>
                <a:lnTo>
                  <a:pt x="8252" y="21556"/>
                </a:lnTo>
                <a:lnTo>
                  <a:pt x="8695" y="21467"/>
                </a:lnTo>
                <a:lnTo>
                  <a:pt x="9083" y="21290"/>
                </a:lnTo>
                <a:lnTo>
                  <a:pt x="9471" y="21023"/>
                </a:lnTo>
                <a:lnTo>
                  <a:pt x="9748" y="20713"/>
                </a:lnTo>
                <a:lnTo>
                  <a:pt x="9914" y="20447"/>
                </a:lnTo>
                <a:lnTo>
                  <a:pt x="10135" y="20048"/>
                </a:lnTo>
                <a:lnTo>
                  <a:pt x="10135" y="11887"/>
                </a:lnTo>
                <a:lnTo>
                  <a:pt x="11465" y="11887"/>
                </a:lnTo>
                <a:lnTo>
                  <a:pt x="11465" y="19737"/>
                </a:lnTo>
                <a:lnTo>
                  <a:pt x="11575" y="20048"/>
                </a:lnTo>
                <a:lnTo>
                  <a:pt x="11686" y="20447"/>
                </a:lnTo>
                <a:lnTo>
                  <a:pt x="11852" y="20713"/>
                </a:lnTo>
                <a:lnTo>
                  <a:pt x="12129" y="21023"/>
                </a:lnTo>
                <a:lnTo>
                  <a:pt x="12517" y="21290"/>
                </a:lnTo>
                <a:lnTo>
                  <a:pt x="12905" y="21467"/>
                </a:lnTo>
                <a:lnTo>
                  <a:pt x="13348" y="21556"/>
                </a:lnTo>
                <a:lnTo>
                  <a:pt x="13846" y="21600"/>
                </a:lnTo>
                <a:lnTo>
                  <a:pt x="14289" y="21556"/>
                </a:lnTo>
                <a:lnTo>
                  <a:pt x="14732" y="21467"/>
                </a:lnTo>
                <a:lnTo>
                  <a:pt x="15120" y="21290"/>
                </a:lnTo>
                <a:lnTo>
                  <a:pt x="15508" y="21023"/>
                </a:lnTo>
                <a:lnTo>
                  <a:pt x="15785" y="20713"/>
                </a:lnTo>
                <a:lnTo>
                  <a:pt x="16062" y="20447"/>
                </a:lnTo>
                <a:lnTo>
                  <a:pt x="16172" y="20048"/>
                </a:lnTo>
                <a:lnTo>
                  <a:pt x="16228" y="19737"/>
                </a:lnTo>
                <a:lnTo>
                  <a:pt x="16228" y="4302"/>
                </a:lnTo>
                <a:lnTo>
                  <a:pt x="17557" y="4302"/>
                </a:lnTo>
                <a:lnTo>
                  <a:pt x="17557" y="10246"/>
                </a:lnTo>
                <a:lnTo>
                  <a:pt x="17612" y="10600"/>
                </a:lnTo>
                <a:lnTo>
                  <a:pt x="17723" y="10867"/>
                </a:lnTo>
                <a:lnTo>
                  <a:pt x="17889" y="11177"/>
                </a:lnTo>
                <a:lnTo>
                  <a:pt x="18111" y="11399"/>
                </a:lnTo>
                <a:lnTo>
                  <a:pt x="18443" y="11621"/>
                </a:lnTo>
                <a:lnTo>
                  <a:pt x="18775" y="11798"/>
                </a:lnTo>
                <a:lnTo>
                  <a:pt x="19163" y="11887"/>
                </a:lnTo>
                <a:lnTo>
                  <a:pt x="19994" y="11887"/>
                </a:lnTo>
                <a:lnTo>
                  <a:pt x="20326" y="11798"/>
                </a:lnTo>
                <a:lnTo>
                  <a:pt x="20714" y="11621"/>
                </a:lnTo>
                <a:lnTo>
                  <a:pt x="20991" y="11399"/>
                </a:lnTo>
                <a:lnTo>
                  <a:pt x="21212" y="11177"/>
                </a:lnTo>
                <a:lnTo>
                  <a:pt x="21434" y="10867"/>
                </a:lnTo>
                <a:lnTo>
                  <a:pt x="21545" y="10600"/>
                </a:lnTo>
                <a:lnTo>
                  <a:pt x="21600" y="10246"/>
                </a:lnTo>
                <a:lnTo>
                  <a:pt x="21600" y="2927"/>
                </a:lnTo>
                <a:lnTo>
                  <a:pt x="21545" y="2572"/>
                </a:lnTo>
                <a:lnTo>
                  <a:pt x="21434" y="2306"/>
                </a:lnTo>
                <a:lnTo>
                  <a:pt x="21323" y="1996"/>
                </a:lnTo>
                <a:lnTo>
                  <a:pt x="21102" y="1730"/>
                </a:lnTo>
                <a:lnTo>
                  <a:pt x="20935" y="1419"/>
                </a:lnTo>
                <a:lnTo>
                  <a:pt x="20714" y="1198"/>
                </a:lnTo>
                <a:lnTo>
                  <a:pt x="20382" y="9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4"/>
          <p:cNvSpPr/>
          <p:nvPr/>
        </p:nvSpPr>
        <p:spPr>
          <a:xfrm>
            <a:off x="3601475" y="2068477"/>
            <a:ext cx="1201618" cy="839106"/>
          </a:xfrm>
          <a:custGeom>
            <a:avLst/>
            <a:gdLst/>
            <a:ahLst/>
            <a:cxnLst/>
            <a:rect l="l" t="t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5"/>
          <p:cNvSpPr txBox="1">
            <a:spLocks noGrp="1"/>
          </p:cNvSpPr>
          <p:nvPr>
            <p:ph type="title"/>
          </p:nvPr>
        </p:nvSpPr>
        <p:spPr>
          <a:xfrm>
            <a:off x="704125" y="365125"/>
            <a:ext cx="9693900" cy="8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System oceny ofert</a:t>
            </a:r>
            <a:endParaRPr/>
          </a:p>
        </p:txBody>
      </p:sp>
      <p:sp>
        <p:nvSpPr>
          <p:cNvPr id="491" name="Google Shape;491;p45"/>
          <p:cNvSpPr>
            <a:spLocks noGrp="1"/>
          </p:cNvSpPr>
          <p:nvPr>
            <p:ph type="dgm" idx="2"/>
          </p:nvPr>
        </p:nvSpPr>
        <p:spPr>
          <a:xfrm>
            <a:off x="241150" y="1456475"/>
            <a:ext cx="8304900" cy="45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500" b="1" u="sng" dirty="0"/>
              <a:t>Ocena ofert pod względem spełniania wymogów </a:t>
            </a:r>
            <a:r>
              <a:rPr lang="pl-PL" sz="2500" b="1" u="sng" dirty="0" err="1"/>
              <a:t>formalno</a:t>
            </a:r>
            <a:r>
              <a:rPr lang="pl-PL" sz="2500" b="1" u="sng" dirty="0"/>
              <a:t> – prawnych dotyczy sprawdzenia:</a:t>
            </a:r>
            <a:endParaRPr sz="2500" b="1" u="sng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b="1" u="sng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➔"/>
            </a:pPr>
            <a:r>
              <a:rPr lang="pl-PL" sz="2200" dirty="0"/>
              <a:t>czy oferta nie podlega odrzuceniu lub pozostawieniu bez rozpoznania;</a:t>
            </a:r>
            <a:endParaRPr sz="2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➔"/>
            </a:pPr>
            <a:r>
              <a:rPr lang="pl-PL" sz="2200" dirty="0"/>
              <a:t>czy oferta zawiera wszystkie formularze, załączniki i oświadczenia wymagane od świadczeniodawcy i określone w materiałach informacyjnych dotyczących danego postępowania;</a:t>
            </a:r>
            <a:endParaRPr sz="2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➔"/>
            </a:pPr>
            <a:r>
              <a:rPr lang="pl-PL" sz="2200" dirty="0"/>
              <a:t>czy wersja elektroniczna formularza ofertowego jest zgodna z wersją papierową formularza;</a:t>
            </a:r>
            <a:endParaRPr sz="2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➔"/>
            </a:pPr>
            <a:r>
              <a:rPr lang="pl-PL" sz="2200" dirty="0"/>
              <a:t>czy oferta zawiera wymagane dokumenty formalno-prawne i czy są one zgodne ze złożoną ofertą.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2" name="Google Shape;492;p45"/>
          <p:cNvSpPr/>
          <p:nvPr/>
        </p:nvSpPr>
        <p:spPr>
          <a:xfrm>
            <a:off x="9300446" y="1802906"/>
            <a:ext cx="1955880" cy="24700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18772"/>
                </a:moveTo>
                <a:lnTo>
                  <a:pt x="16652" y="14309"/>
                </a:lnTo>
                <a:lnTo>
                  <a:pt x="17027" y="13730"/>
                </a:lnTo>
                <a:lnTo>
                  <a:pt x="17642" y="12503"/>
                </a:lnTo>
                <a:lnTo>
                  <a:pt x="18051" y="11209"/>
                </a:lnTo>
                <a:lnTo>
                  <a:pt x="18154" y="10527"/>
                </a:lnTo>
                <a:lnTo>
                  <a:pt x="18222" y="9846"/>
                </a:lnTo>
                <a:lnTo>
                  <a:pt x="18256" y="9165"/>
                </a:lnTo>
                <a:lnTo>
                  <a:pt x="18222" y="8688"/>
                </a:lnTo>
                <a:lnTo>
                  <a:pt x="18188" y="8245"/>
                </a:lnTo>
                <a:lnTo>
                  <a:pt x="18154" y="7768"/>
                </a:lnTo>
                <a:lnTo>
                  <a:pt x="18085" y="7325"/>
                </a:lnTo>
                <a:lnTo>
                  <a:pt x="17983" y="6882"/>
                </a:lnTo>
                <a:lnTo>
                  <a:pt x="17846" y="6439"/>
                </a:lnTo>
                <a:lnTo>
                  <a:pt x="17710" y="6030"/>
                </a:lnTo>
                <a:lnTo>
                  <a:pt x="17539" y="5587"/>
                </a:lnTo>
                <a:lnTo>
                  <a:pt x="17130" y="4770"/>
                </a:lnTo>
                <a:lnTo>
                  <a:pt x="16891" y="4361"/>
                </a:lnTo>
                <a:lnTo>
                  <a:pt x="16686" y="4020"/>
                </a:lnTo>
                <a:lnTo>
                  <a:pt x="16413" y="3679"/>
                </a:lnTo>
                <a:lnTo>
                  <a:pt x="16174" y="3305"/>
                </a:lnTo>
                <a:lnTo>
                  <a:pt x="15867" y="2964"/>
                </a:lnTo>
                <a:lnTo>
                  <a:pt x="15287" y="2385"/>
                </a:lnTo>
                <a:lnTo>
                  <a:pt x="14946" y="2078"/>
                </a:lnTo>
                <a:lnTo>
                  <a:pt x="14571" y="1840"/>
                </a:lnTo>
                <a:lnTo>
                  <a:pt x="14264" y="1567"/>
                </a:lnTo>
                <a:lnTo>
                  <a:pt x="13888" y="1363"/>
                </a:lnTo>
                <a:lnTo>
                  <a:pt x="13479" y="1124"/>
                </a:lnTo>
                <a:lnTo>
                  <a:pt x="12660" y="715"/>
                </a:lnTo>
                <a:lnTo>
                  <a:pt x="12216" y="545"/>
                </a:lnTo>
                <a:lnTo>
                  <a:pt x="11807" y="409"/>
                </a:lnTo>
                <a:lnTo>
                  <a:pt x="11363" y="307"/>
                </a:lnTo>
                <a:lnTo>
                  <a:pt x="10919" y="170"/>
                </a:lnTo>
                <a:lnTo>
                  <a:pt x="10476" y="102"/>
                </a:lnTo>
                <a:lnTo>
                  <a:pt x="10066" y="68"/>
                </a:lnTo>
                <a:lnTo>
                  <a:pt x="9555" y="34"/>
                </a:lnTo>
                <a:lnTo>
                  <a:pt x="9145" y="0"/>
                </a:lnTo>
                <a:lnTo>
                  <a:pt x="8633" y="34"/>
                </a:lnTo>
                <a:lnTo>
                  <a:pt x="8224" y="68"/>
                </a:lnTo>
                <a:lnTo>
                  <a:pt x="7712" y="102"/>
                </a:lnTo>
                <a:lnTo>
                  <a:pt x="7302" y="170"/>
                </a:lnTo>
                <a:lnTo>
                  <a:pt x="6859" y="307"/>
                </a:lnTo>
                <a:lnTo>
                  <a:pt x="6449" y="409"/>
                </a:lnTo>
                <a:lnTo>
                  <a:pt x="6006" y="545"/>
                </a:lnTo>
                <a:lnTo>
                  <a:pt x="5562" y="715"/>
                </a:lnTo>
                <a:lnTo>
                  <a:pt x="4743" y="1124"/>
                </a:lnTo>
                <a:lnTo>
                  <a:pt x="4368" y="1363"/>
                </a:lnTo>
                <a:lnTo>
                  <a:pt x="3958" y="1567"/>
                </a:lnTo>
                <a:lnTo>
                  <a:pt x="3651" y="1840"/>
                </a:lnTo>
                <a:lnTo>
                  <a:pt x="3276" y="2078"/>
                </a:lnTo>
                <a:lnTo>
                  <a:pt x="2969" y="2385"/>
                </a:lnTo>
                <a:lnTo>
                  <a:pt x="2627" y="2691"/>
                </a:lnTo>
                <a:lnTo>
                  <a:pt x="2355" y="2964"/>
                </a:lnTo>
                <a:lnTo>
                  <a:pt x="2047" y="3305"/>
                </a:lnTo>
                <a:lnTo>
                  <a:pt x="1809" y="3679"/>
                </a:lnTo>
                <a:lnTo>
                  <a:pt x="1536" y="4020"/>
                </a:lnTo>
                <a:lnTo>
                  <a:pt x="1331" y="4361"/>
                </a:lnTo>
                <a:lnTo>
                  <a:pt x="1092" y="4770"/>
                </a:lnTo>
                <a:lnTo>
                  <a:pt x="682" y="5587"/>
                </a:lnTo>
                <a:lnTo>
                  <a:pt x="546" y="6030"/>
                </a:lnTo>
                <a:lnTo>
                  <a:pt x="409" y="6439"/>
                </a:lnTo>
                <a:lnTo>
                  <a:pt x="239" y="6882"/>
                </a:lnTo>
                <a:lnTo>
                  <a:pt x="136" y="7325"/>
                </a:lnTo>
                <a:lnTo>
                  <a:pt x="68" y="7768"/>
                </a:lnTo>
                <a:lnTo>
                  <a:pt x="34" y="8245"/>
                </a:lnTo>
                <a:lnTo>
                  <a:pt x="0" y="8688"/>
                </a:lnTo>
                <a:lnTo>
                  <a:pt x="0" y="9608"/>
                </a:lnTo>
                <a:lnTo>
                  <a:pt x="34" y="10050"/>
                </a:lnTo>
                <a:lnTo>
                  <a:pt x="68" y="10527"/>
                </a:lnTo>
                <a:lnTo>
                  <a:pt x="136" y="10970"/>
                </a:lnTo>
                <a:lnTo>
                  <a:pt x="239" y="11413"/>
                </a:lnTo>
                <a:lnTo>
                  <a:pt x="409" y="11856"/>
                </a:lnTo>
                <a:lnTo>
                  <a:pt x="546" y="12231"/>
                </a:lnTo>
                <a:lnTo>
                  <a:pt x="682" y="12674"/>
                </a:lnTo>
                <a:lnTo>
                  <a:pt x="1092" y="13491"/>
                </a:lnTo>
                <a:lnTo>
                  <a:pt x="1331" y="13900"/>
                </a:lnTo>
                <a:lnTo>
                  <a:pt x="1536" y="14275"/>
                </a:lnTo>
                <a:lnTo>
                  <a:pt x="1809" y="14616"/>
                </a:lnTo>
                <a:lnTo>
                  <a:pt x="2047" y="14956"/>
                </a:lnTo>
                <a:lnTo>
                  <a:pt x="2355" y="15297"/>
                </a:lnTo>
                <a:lnTo>
                  <a:pt x="2627" y="15604"/>
                </a:lnTo>
                <a:lnTo>
                  <a:pt x="2969" y="15876"/>
                </a:lnTo>
                <a:lnTo>
                  <a:pt x="3276" y="16183"/>
                </a:lnTo>
                <a:lnTo>
                  <a:pt x="3651" y="16456"/>
                </a:lnTo>
                <a:lnTo>
                  <a:pt x="3958" y="16694"/>
                </a:lnTo>
                <a:lnTo>
                  <a:pt x="4368" y="16932"/>
                </a:lnTo>
                <a:lnTo>
                  <a:pt x="4743" y="17137"/>
                </a:lnTo>
                <a:lnTo>
                  <a:pt x="5153" y="17375"/>
                </a:lnTo>
                <a:lnTo>
                  <a:pt x="5562" y="17546"/>
                </a:lnTo>
                <a:lnTo>
                  <a:pt x="6449" y="17886"/>
                </a:lnTo>
                <a:lnTo>
                  <a:pt x="6859" y="17989"/>
                </a:lnTo>
                <a:lnTo>
                  <a:pt x="7302" y="18091"/>
                </a:lnTo>
                <a:lnTo>
                  <a:pt x="7712" y="18159"/>
                </a:lnTo>
                <a:lnTo>
                  <a:pt x="8224" y="18193"/>
                </a:lnTo>
                <a:lnTo>
                  <a:pt x="8633" y="18227"/>
                </a:lnTo>
                <a:lnTo>
                  <a:pt x="9145" y="18295"/>
                </a:lnTo>
                <a:lnTo>
                  <a:pt x="9827" y="18227"/>
                </a:lnTo>
                <a:lnTo>
                  <a:pt x="10476" y="18159"/>
                </a:lnTo>
                <a:lnTo>
                  <a:pt x="11192" y="18023"/>
                </a:lnTo>
                <a:lnTo>
                  <a:pt x="11841" y="17886"/>
                </a:lnTo>
                <a:lnTo>
                  <a:pt x="12489" y="17614"/>
                </a:lnTo>
                <a:lnTo>
                  <a:pt x="13103" y="17375"/>
                </a:lnTo>
                <a:lnTo>
                  <a:pt x="13683" y="17035"/>
                </a:lnTo>
                <a:lnTo>
                  <a:pt x="14298" y="16660"/>
                </a:lnTo>
                <a:lnTo>
                  <a:pt x="18734" y="21089"/>
                </a:lnTo>
                <a:lnTo>
                  <a:pt x="19007" y="21293"/>
                </a:lnTo>
                <a:lnTo>
                  <a:pt x="19280" y="21430"/>
                </a:lnTo>
                <a:lnTo>
                  <a:pt x="19587" y="21566"/>
                </a:lnTo>
                <a:lnTo>
                  <a:pt x="19928" y="21600"/>
                </a:lnTo>
                <a:lnTo>
                  <a:pt x="20269" y="21566"/>
                </a:lnTo>
                <a:lnTo>
                  <a:pt x="20815" y="21293"/>
                </a:lnTo>
                <a:lnTo>
                  <a:pt x="21054" y="21089"/>
                </a:lnTo>
                <a:lnTo>
                  <a:pt x="21293" y="20816"/>
                </a:lnTo>
                <a:lnTo>
                  <a:pt x="21429" y="20544"/>
                </a:lnTo>
                <a:lnTo>
                  <a:pt x="21532" y="20237"/>
                </a:lnTo>
                <a:lnTo>
                  <a:pt x="21600" y="19931"/>
                </a:lnTo>
                <a:lnTo>
                  <a:pt x="21532" y="19590"/>
                </a:lnTo>
                <a:lnTo>
                  <a:pt x="21464" y="19283"/>
                </a:lnTo>
                <a:lnTo>
                  <a:pt x="21327" y="19011"/>
                </a:lnTo>
                <a:lnTo>
                  <a:pt x="21122" y="18772"/>
                </a:lnTo>
                <a:close/>
                <a:moveTo>
                  <a:pt x="13206" y="13253"/>
                </a:moveTo>
                <a:lnTo>
                  <a:pt x="12762" y="13628"/>
                </a:lnTo>
                <a:lnTo>
                  <a:pt x="12318" y="13968"/>
                </a:lnTo>
                <a:lnTo>
                  <a:pt x="11841" y="14275"/>
                </a:lnTo>
                <a:lnTo>
                  <a:pt x="11329" y="14514"/>
                </a:lnTo>
                <a:lnTo>
                  <a:pt x="10817" y="14718"/>
                </a:lnTo>
                <a:lnTo>
                  <a:pt x="9725" y="14922"/>
                </a:lnTo>
                <a:lnTo>
                  <a:pt x="8531" y="14922"/>
                </a:lnTo>
                <a:lnTo>
                  <a:pt x="7951" y="14820"/>
                </a:lnTo>
                <a:lnTo>
                  <a:pt x="7405" y="14718"/>
                </a:lnTo>
                <a:lnTo>
                  <a:pt x="6893" y="14514"/>
                </a:lnTo>
                <a:lnTo>
                  <a:pt x="6415" y="14275"/>
                </a:lnTo>
                <a:lnTo>
                  <a:pt x="5869" y="13968"/>
                </a:lnTo>
                <a:lnTo>
                  <a:pt x="5460" y="13628"/>
                </a:lnTo>
                <a:lnTo>
                  <a:pt x="5016" y="13253"/>
                </a:lnTo>
                <a:lnTo>
                  <a:pt x="4607" y="12810"/>
                </a:lnTo>
                <a:lnTo>
                  <a:pt x="4265" y="12367"/>
                </a:lnTo>
                <a:lnTo>
                  <a:pt x="3958" y="11890"/>
                </a:lnTo>
                <a:lnTo>
                  <a:pt x="3719" y="11379"/>
                </a:lnTo>
                <a:lnTo>
                  <a:pt x="3515" y="10834"/>
                </a:lnTo>
                <a:lnTo>
                  <a:pt x="3412" y="10289"/>
                </a:lnTo>
                <a:lnTo>
                  <a:pt x="3344" y="9744"/>
                </a:lnTo>
                <a:lnTo>
                  <a:pt x="3310" y="9165"/>
                </a:lnTo>
                <a:lnTo>
                  <a:pt x="3344" y="8551"/>
                </a:lnTo>
                <a:lnTo>
                  <a:pt x="3412" y="7972"/>
                </a:lnTo>
                <a:lnTo>
                  <a:pt x="3515" y="7427"/>
                </a:lnTo>
                <a:lnTo>
                  <a:pt x="3719" y="6916"/>
                </a:lnTo>
                <a:lnTo>
                  <a:pt x="3958" y="6405"/>
                </a:lnTo>
                <a:lnTo>
                  <a:pt x="4265" y="5928"/>
                </a:lnTo>
                <a:lnTo>
                  <a:pt x="4607" y="5485"/>
                </a:lnTo>
                <a:lnTo>
                  <a:pt x="5016" y="5042"/>
                </a:lnTo>
                <a:lnTo>
                  <a:pt x="5460" y="4633"/>
                </a:lnTo>
                <a:lnTo>
                  <a:pt x="5869" y="4293"/>
                </a:lnTo>
                <a:lnTo>
                  <a:pt x="6415" y="4020"/>
                </a:lnTo>
                <a:lnTo>
                  <a:pt x="6893" y="3748"/>
                </a:lnTo>
                <a:lnTo>
                  <a:pt x="7405" y="3577"/>
                </a:lnTo>
                <a:lnTo>
                  <a:pt x="7951" y="3441"/>
                </a:lnTo>
                <a:lnTo>
                  <a:pt x="8531" y="3339"/>
                </a:lnTo>
                <a:lnTo>
                  <a:pt x="9725" y="3339"/>
                </a:lnTo>
                <a:lnTo>
                  <a:pt x="10271" y="3441"/>
                </a:lnTo>
                <a:lnTo>
                  <a:pt x="10817" y="3577"/>
                </a:lnTo>
                <a:lnTo>
                  <a:pt x="11329" y="3748"/>
                </a:lnTo>
                <a:lnTo>
                  <a:pt x="11841" y="4020"/>
                </a:lnTo>
                <a:lnTo>
                  <a:pt x="12318" y="4293"/>
                </a:lnTo>
                <a:lnTo>
                  <a:pt x="12762" y="4633"/>
                </a:lnTo>
                <a:lnTo>
                  <a:pt x="13206" y="5042"/>
                </a:lnTo>
                <a:lnTo>
                  <a:pt x="13615" y="5485"/>
                </a:lnTo>
                <a:lnTo>
                  <a:pt x="13956" y="5928"/>
                </a:lnTo>
                <a:lnTo>
                  <a:pt x="14264" y="6405"/>
                </a:lnTo>
                <a:lnTo>
                  <a:pt x="14502" y="6916"/>
                </a:lnTo>
                <a:lnTo>
                  <a:pt x="14707" y="7427"/>
                </a:lnTo>
                <a:lnTo>
                  <a:pt x="14844" y="7972"/>
                </a:lnTo>
                <a:lnTo>
                  <a:pt x="14912" y="8551"/>
                </a:lnTo>
                <a:lnTo>
                  <a:pt x="14912" y="9744"/>
                </a:lnTo>
                <a:lnTo>
                  <a:pt x="14844" y="10289"/>
                </a:lnTo>
                <a:lnTo>
                  <a:pt x="14707" y="10834"/>
                </a:lnTo>
                <a:lnTo>
                  <a:pt x="14502" y="11379"/>
                </a:lnTo>
                <a:lnTo>
                  <a:pt x="14264" y="11890"/>
                </a:lnTo>
                <a:lnTo>
                  <a:pt x="13956" y="12367"/>
                </a:lnTo>
                <a:lnTo>
                  <a:pt x="13615" y="12810"/>
                </a:lnTo>
                <a:lnTo>
                  <a:pt x="13206" y="1325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>
            <a:spLocks noGrp="1"/>
          </p:cNvSpPr>
          <p:nvPr>
            <p:ph type="dgm" idx="2"/>
          </p:nvPr>
        </p:nvSpPr>
        <p:spPr>
          <a:xfrm>
            <a:off x="491375" y="1340725"/>
            <a:ext cx="10657271" cy="43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0" indent="-342900" algn="l" rtl="0">
              <a:spcBef>
                <a:spcPts val="1000"/>
              </a:spcBef>
              <a:spcAft>
                <a:spcPts val="0"/>
              </a:spcAft>
              <a:buSzPts val="1400"/>
              <a:buFont typeface="+mj-lt"/>
              <a:buAutoNum type="arabicPeriod" startAt="6"/>
            </a:pPr>
            <a:r>
              <a:rPr lang="pl-PL" sz="1400" dirty="0"/>
              <a:t>Rozporządzenie Ministra Zdrowia z dnia 5 sierpnia 2016 r. w sprawie szczegółowych kryteriów wyboru ofert w postępowaniu w sprawie zawarcia umów o udzielanie świadczeń opieki zdrowotnej</a:t>
            </a:r>
            <a:br>
              <a:rPr lang="pl-PL" sz="1400" dirty="0"/>
            </a:br>
            <a:r>
              <a:rPr lang="pl-PL" sz="1400" dirty="0"/>
              <a:t>(Dz. U. z 2016 r. poz. 1372 z </a:t>
            </a:r>
            <a:r>
              <a:rPr lang="pl-PL" sz="1400" dirty="0" err="1"/>
              <a:t>późn</a:t>
            </a:r>
            <a:r>
              <a:rPr lang="pl-PL" sz="1400" dirty="0"/>
              <a:t>. zm.),</a:t>
            </a:r>
            <a:endParaRPr sz="1400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6"/>
            </a:pPr>
            <a:endParaRPr sz="100" dirty="0"/>
          </a:p>
          <a:p>
            <a:pPr marL="482600" lvl="0" indent="-342900">
              <a:buSzPts val="1400"/>
              <a:buFont typeface="+mj-lt"/>
              <a:buAutoNum type="arabicPeriod" startAt="6"/>
            </a:pPr>
            <a:r>
              <a:rPr lang="pl-PL" sz="1400" b="1" dirty="0"/>
              <a:t>Rozporządzenie Ministra Zdrowia z dnia 24 września 2013 r. w sprawie świadczeń gwarantowanych z zakresu podstawowej opieki zdrowotnej</a:t>
            </a:r>
            <a:br>
              <a:rPr lang="pl-PL" sz="1400" b="1" dirty="0"/>
            </a:br>
            <a:r>
              <a:rPr lang="pl-PL" sz="1400" b="1" dirty="0"/>
              <a:t>(Dz.U. z 2021 r. poz. 540 z </a:t>
            </a:r>
            <a:r>
              <a:rPr lang="pl-PL" sz="1400" b="1" dirty="0" err="1"/>
              <a:t>późn</a:t>
            </a:r>
            <a:r>
              <a:rPr lang="pl-PL" sz="1400" b="1" dirty="0"/>
              <a:t>. zm.),</a:t>
            </a:r>
            <a:endParaRPr sz="1400" b="1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6"/>
            </a:pPr>
            <a:endParaRPr sz="100" dirty="0"/>
          </a:p>
          <a:p>
            <a:pPr marL="482600" lvl="0" indent="-342900" algn="l" rtl="0">
              <a:spcBef>
                <a:spcPts val="1000"/>
              </a:spcBef>
              <a:spcAft>
                <a:spcPts val="0"/>
              </a:spcAft>
              <a:buSzPts val="1400"/>
              <a:buFont typeface="+mj-lt"/>
              <a:buAutoNum type="arabicPeriod" startAt="6"/>
            </a:pPr>
            <a:r>
              <a:rPr lang="pl-PL" sz="1400" b="1" dirty="0"/>
              <a:t>Zarządzenie Prezesa Narodowego Funduszu Zdrowia Nr 18/2017/DSOZ z dnia 14 marca 2017 r. w sprawie warunków postępowania dotyczącego zawierania umów o udzielanie świadczeń opieki zdrowotnej zmienione zarządzeniem Nr 19/2017/DSOZ Prezesa Narodowego Funduszu z dnia 15 marca 2017 r. oraz zarządzeniem Nr 15/2019/DSM Prezesa Narodowego Funduszu z dnia 7 lutego 2019 r.,</a:t>
            </a:r>
            <a:endParaRPr sz="1400" b="1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6"/>
            </a:pPr>
            <a:endParaRPr sz="100" dirty="0"/>
          </a:p>
          <a:p>
            <a:pPr marL="482600" lvl="0" indent="-342900">
              <a:buSzPts val="1400"/>
              <a:buFont typeface="+mj-lt"/>
              <a:buAutoNum type="arabicPeriod" startAt="6"/>
            </a:pPr>
            <a:r>
              <a:rPr lang="pl-PL" sz="1400" b="1" dirty="0"/>
              <a:t>Zarządzenie Nr 51/2022/DSM Prezesa Narodowego Funduszu Zdrowia z dnia 14 kwietnia 2022 r. w sprawie określenia warunków zawierania i realizacji umów w rodzaju podstawowa opieka zdrowotna w zakresie nocnej i świątecznej opieki zdrowotnej zmienione zarządzeniem Nr 88/2022/DSM Prezesa Narodowego Funduszu z dnia 19 lipca 2022 r. oraz zarządzeniem Nr 126/2022/DSM Prezesa Narodowego Funduszu z dnia 30 września 2022 r.,</a:t>
            </a:r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6"/>
            </a:pPr>
            <a:endParaRPr sz="100" dirty="0"/>
          </a:p>
          <a:p>
            <a:pPr marL="482600" lvl="0" indent="-342900">
              <a:buSzPts val="1400"/>
              <a:buFont typeface="+mj-lt"/>
              <a:buAutoNum type="arabicPeriod" startAt="6"/>
            </a:pPr>
            <a:r>
              <a:rPr lang="pl-PL" sz="1400" dirty="0"/>
              <a:t>Zarządzenie Wewnętrzne Dyrektora Śląskiego Oddziału Wojewódzkiego Narodowego Funduszu Zdrowia w Katowicach Nr 289/2021 z dnia 17 grudnia 2021 r. w sprawie wprowadzenia zasad weryfikacji oferentów uczestniczących w postępowaniach poprzedzających zawarcie umów o udzielanie świadczeń opieki zdrowotnej.</a:t>
            </a:r>
            <a:endParaRPr sz="14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897050" y="183275"/>
            <a:ext cx="9963900" cy="92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/>
              <a:t>Podstawy prawne przeprowadzenia procesu kontraktowania świadczeń</a:t>
            </a:r>
            <a:r>
              <a:rPr lang="pl-PL" sz="2410"/>
              <a:t> </a:t>
            </a:r>
            <a:br>
              <a:rPr lang="pl-PL" sz="2410"/>
            </a:br>
            <a:r>
              <a:rPr lang="pl-PL" sz="2210"/>
              <a:t>(wykaz aktów prawnych zawarty jest w każdym ogłoszeniu o postępowaniu)</a:t>
            </a:r>
            <a:endParaRPr sz="2210"/>
          </a:p>
        </p:txBody>
      </p:sp>
      <p:sp>
        <p:nvSpPr>
          <p:cNvPr id="134" name="Google Shape;134;p16"/>
          <p:cNvSpPr/>
          <p:nvPr/>
        </p:nvSpPr>
        <p:spPr>
          <a:xfrm>
            <a:off x="10793397" y="462875"/>
            <a:ext cx="482274" cy="8296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24" y="11243"/>
                </a:moveTo>
                <a:lnTo>
                  <a:pt x="19337" y="10698"/>
                </a:lnTo>
                <a:lnTo>
                  <a:pt x="18992" y="10493"/>
                </a:lnTo>
                <a:lnTo>
                  <a:pt x="18549" y="10289"/>
                </a:lnTo>
                <a:lnTo>
                  <a:pt x="18156" y="10153"/>
                </a:lnTo>
                <a:lnTo>
                  <a:pt x="17713" y="10050"/>
                </a:lnTo>
                <a:lnTo>
                  <a:pt x="17221" y="10016"/>
                </a:lnTo>
                <a:lnTo>
                  <a:pt x="16827" y="9982"/>
                </a:lnTo>
                <a:lnTo>
                  <a:pt x="16827" y="3339"/>
                </a:lnTo>
                <a:lnTo>
                  <a:pt x="17270" y="3305"/>
                </a:lnTo>
                <a:lnTo>
                  <a:pt x="17713" y="3203"/>
                </a:lnTo>
                <a:lnTo>
                  <a:pt x="18156" y="3066"/>
                </a:lnTo>
                <a:lnTo>
                  <a:pt x="18500" y="2828"/>
                </a:lnTo>
                <a:lnTo>
                  <a:pt x="18795" y="2589"/>
                </a:lnTo>
                <a:lnTo>
                  <a:pt x="19041" y="2317"/>
                </a:lnTo>
                <a:lnTo>
                  <a:pt x="19140" y="1976"/>
                </a:lnTo>
                <a:lnTo>
                  <a:pt x="19189" y="1703"/>
                </a:lnTo>
                <a:lnTo>
                  <a:pt x="19140" y="1363"/>
                </a:lnTo>
                <a:lnTo>
                  <a:pt x="19041" y="1056"/>
                </a:lnTo>
                <a:lnTo>
                  <a:pt x="18795" y="784"/>
                </a:lnTo>
                <a:lnTo>
                  <a:pt x="18500" y="511"/>
                </a:lnTo>
                <a:lnTo>
                  <a:pt x="18156" y="307"/>
                </a:lnTo>
                <a:lnTo>
                  <a:pt x="17713" y="136"/>
                </a:lnTo>
                <a:lnTo>
                  <a:pt x="17270" y="34"/>
                </a:lnTo>
                <a:lnTo>
                  <a:pt x="16827" y="0"/>
                </a:lnTo>
                <a:lnTo>
                  <a:pt x="4822" y="0"/>
                </a:lnTo>
                <a:lnTo>
                  <a:pt x="4379" y="34"/>
                </a:lnTo>
                <a:lnTo>
                  <a:pt x="3887" y="136"/>
                </a:lnTo>
                <a:lnTo>
                  <a:pt x="3543" y="307"/>
                </a:lnTo>
                <a:lnTo>
                  <a:pt x="3149" y="511"/>
                </a:lnTo>
                <a:lnTo>
                  <a:pt x="2854" y="784"/>
                </a:lnTo>
                <a:lnTo>
                  <a:pt x="2608" y="1056"/>
                </a:lnTo>
                <a:lnTo>
                  <a:pt x="2460" y="1363"/>
                </a:lnTo>
                <a:lnTo>
                  <a:pt x="2411" y="1703"/>
                </a:lnTo>
                <a:lnTo>
                  <a:pt x="2460" y="1976"/>
                </a:lnTo>
                <a:lnTo>
                  <a:pt x="2608" y="2317"/>
                </a:lnTo>
                <a:lnTo>
                  <a:pt x="2854" y="2589"/>
                </a:lnTo>
                <a:lnTo>
                  <a:pt x="3149" y="2828"/>
                </a:lnTo>
                <a:lnTo>
                  <a:pt x="3543" y="3066"/>
                </a:lnTo>
                <a:lnTo>
                  <a:pt x="3887" y="3203"/>
                </a:lnTo>
                <a:lnTo>
                  <a:pt x="4379" y="3305"/>
                </a:lnTo>
                <a:lnTo>
                  <a:pt x="4822" y="3339"/>
                </a:lnTo>
                <a:lnTo>
                  <a:pt x="4822" y="9982"/>
                </a:lnTo>
                <a:lnTo>
                  <a:pt x="4379" y="10016"/>
                </a:lnTo>
                <a:lnTo>
                  <a:pt x="3887" y="10050"/>
                </a:lnTo>
                <a:lnTo>
                  <a:pt x="3493" y="10153"/>
                </a:lnTo>
                <a:lnTo>
                  <a:pt x="3051" y="10289"/>
                </a:lnTo>
                <a:lnTo>
                  <a:pt x="2263" y="10698"/>
                </a:lnTo>
                <a:lnTo>
                  <a:pt x="1870" y="10970"/>
                </a:lnTo>
                <a:lnTo>
                  <a:pt x="1525" y="11243"/>
                </a:lnTo>
                <a:lnTo>
                  <a:pt x="1132" y="11584"/>
                </a:lnTo>
                <a:lnTo>
                  <a:pt x="886" y="11924"/>
                </a:lnTo>
                <a:lnTo>
                  <a:pt x="590" y="12265"/>
                </a:lnTo>
                <a:lnTo>
                  <a:pt x="394" y="12606"/>
                </a:lnTo>
                <a:lnTo>
                  <a:pt x="98" y="13355"/>
                </a:lnTo>
                <a:lnTo>
                  <a:pt x="49" y="13730"/>
                </a:lnTo>
                <a:lnTo>
                  <a:pt x="0" y="14139"/>
                </a:lnTo>
                <a:lnTo>
                  <a:pt x="98" y="14411"/>
                </a:lnTo>
                <a:lnTo>
                  <a:pt x="246" y="14582"/>
                </a:lnTo>
                <a:lnTo>
                  <a:pt x="394" y="14718"/>
                </a:lnTo>
                <a:lnTo>
                  <a:pt x="541" y="14820"/>
                </a:lnTo>
                <a:lnTo>
                  <a:pt x="738" y="14888"/>
                </a:lnTo>
                <a:lnTo>
                  <a:pt x="984" y="14922"/>
                </a:lnTo>
                <a:lnTo>
                  <a:pt x="8807" y="14922"/>
                </a:lnTo>
                <a:lnTo>
                  <a:pt x="10234" y="21225"/>
                </a:lnTo>
                <a:lnTo>
                  <a:pt x="10283" y="21362"/>
                </a:lnTo>
                <a:lnTo>
                  <a:pt x="10431" y="21498"/>
                </a:lnTo>
                <a:lnTo>
                  <a:pt x="10579" y="21566"/>
                </a:lnTo>
                <a:lnTo>
                  <a:pt x="10825" y="21600"/>
                </a:lnTo>
                <a:lnTo>
                  <a:pt x="11021" y="21566"/>
                </a:lnTo>
                <a:lnTo>
                  <a:pt x="11218" y="21498"/>
                </a:lnTo>
                <a:lnTo>
                  <a:pt x="11317" y="21327"/>
                </a:lnTo>
                <a:lnTo>
                  <a:pt x="11366" y="21225"/>
                </a:lnTo>
                <a:lnTo>
                  <a:pt x="12350" y="14922"/>
                </a:lnTo>
                <a:lnTo>
                  <a:pt x="20616" y="14922"/>
                </a:lnTo>
                <a:lnTo>
                  <a:pt x="20862" y="14888"/>
                </a:lnTo>
                <a:lnTo>
                  <a:pt x="21059" y="14820"/>
                </a:lnTo>
                <a:lnTo>
                  <a:pt x="21206" y="14718"/>
                </a:lnTo>
                <a:lnTo>
                  <a:pt x="21354" y="14582"/>
                </a:lnTo>
                <a:lnTo>
                  <a:pt x="21502" y="14411"/>
                </a:lnTo>
                <a:lnTo>
                  <a:pt x="21600" y="14275"/>
                </a:lnTo>
                <a:lnTo>
                  <a:pt x="21600" y="13730"/>
                </a:lnTo>
                <a:lnTo>
                  <a:pt x="21502" y="13355"/>
                </a:lnTo>
                <a:lnTo>
                  <a:pt x="21206" y="12606"/>
                </a:lnTo>
                <a:lnTo>
                  <a:pt x="21010" y="12265"/>
                </a:lnTo>
                <a:lnTo>
                  <a:pt x="20764" y="11924"/>
                </a:lnTo>
                <a:lnTo>
                  <a:pt x="20468" y="11584"/>
                </a:lnTo>
                <a:lnTo>
                  <a:pt x="20124" y="11243"/>
                </a:lnTo>
                <a:close/>
                <a:moveTo>
                  <a:pt x="9004" y="9574"/>
                </a:moveTo>
                <a:lnTo>
                  <a:pt x="9004" y="9710"/>
                </a:lnTo>
                <a:lnTo>
                  <a:pt x="8856" y="9846"/>
                </a:lnTo>
                <a:lnTo>
                  <a:pt x="8660" y="9948"/>
                </a:lnTo>
                <a:lnTo>
                  <a:pt x="8414" y="9982"/>
                </a:lnTo>
                <a:lnTo>
                  <a:pt x="8217" y="9948"/>
                </a:lnTo>
                <a:lnTo>
                  <a:pt x="7971" y="9846"/>
                </a:lnTo>
                <a:lnTo>
                  <a:pt x="7872" y="9710"/>
                </a:lnTo>
                <a:lnTo>
                  <a:pt x="7823" y="9574"/>
                </a:lnTo>
                <a:lnTo>
                  <a:pt x="7823" y="3748"/>
                </a:lnTo>
                <a:lnTo>
                  <a:pt x="7872" y="3577"/>
                </a:lnTo>
                <a:lnTo>
                  <a:pt x="7971" y="3441"/>
                </a:lnTo>
                <a:lnTo>
                  <a:pt x="8217" y="3339"/>
                </a:lnTo>
                <a:lnTo>
                  <a:pt x="8660" y="3339"/>
                </a:lnTo>
                <a:lnTo>
                  <a:pt x="8856" y="3441"/>
                </a:lnTo>
                <a:lnTo>
                  <a:pt x="9004" y="3577"/>
                </a:lnTo>
                <a:lnTo>
                  <a:pt x="9004" y="95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"/>
          <p:cNvSpPr txBox="1">
            <a:spLocks noGrp="1"/>
          </p:cNvSpPr>
          <p:nvPr>
            <p:ph type="title"/>
          </p:nvPr>
        </p:nvSpPr>
        <p:spPr>
          <a:xfrm>
            <a:off x="491375" y="95050"/>
            <a:ext cx="9727799" cy="11007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pl-PL" dirty="0"/>
              <a:t>Przesłanki do odrzucenia oferty </a:t>
            </a:r>
            <a:br>
              <a:rPr lang="pl-PL" dirty="0"/>
            </a:br>
            <a:r>
              <a:rPr lang="pl-PL" sz="2100" dirty="0"/>
              <a:t>zgodnie z ustawą z dnia 27 sierpnia 2004 r. o świadczeniach opieki zdrowotnej finansowanych ze środków publicznych</a:t>
            </a:r>
            <a:endParaRPr sz="2100" dirty="0"/>
          </a:p>
        </p:txBody>
      </p:sp>
      <p:sp>
        <p:nvSpPr>
          <p:cNvPr id="498" name="Google Shape;498;p46"/>
          <p:cNvSpPr>
            <a:spLocks noGrp="1"/>
          </p:cNvSpPr>
          <p:nvPr>
            <p:ph type="dgm" idx="2"/>
          </p:nvPr>
        </p:nvSpPr>
        <p:spPr>
          <a:xfrm>
            <a:off x="491375" y="1360025"/>
            <a:ext cx="10620300" cy="49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/>
              <a:t>Odrzuca się ofertę: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00" dirty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lang="pl-PL" sz="1900" dirty="0"/>
              <a:t>złożoną przez świadczeniodawcę po terminie;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pl-PL" sz="1900" dirty="0"/>
              <a:t>zawierającą nieprawdziwe informacje;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świadczeniodawca nie określił przedmiotu oferty lub nie podał proponowanej liczby lub ceny świadczeń opieki zdrowotnej;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zawiera rażąco niską cenę w stosunku do przedmiotu zamówienia;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jest nieważna na podstawie odrębnych przepisów;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świadczeniodawca złożył ofertę alternatywną;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oferent lub oferta nie spełniają wymaganych warunków określonych w przepisach prawa oraz w szczegółowych warunkach umów o udzielanie świadczeń opieki zdrowotnej, o których mowa w art. 146 ust. 1 pkt 2;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złożoną przez świadczeniodawcę, z którym w okresie 5 lat poprzedzających ogłoszenie postępowania, została rozwiązana przez Fundusz umowa o udzielanie świadczeń opieki zdrowotnej w zakresie lub rodzaju odpowiadającym przedmiotowi ogłoszenia, bez zachowania okresu wypowiedzenia z przyczyn leżących po stronie świadczeniodawcy;</a:t>
            </a:r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świadczeniodawca nie posiada pozytywnej opinii, o której mowa w art. 95d ust. 1 </a:t>
            </a:r>
            <a:br>
              <a:rPr lang="pl-PL" sz="1900" dirty="0"/>
            </a:br>
            <a:r>
              <a:rPr lang="pl-PL" sz="1900" dirty="0"/>
              <a:t>(opinii o celowości inwestycji).</a:t>
            </a:r>
            <a:endParaRPr sz="1900" dirty="0"/>
          </a:p>
        </p:txBody>
      </p:sp>
      <p:sp>
        <p:nvSpPr>
          <p:cNvPr id="499" name="Google Shape;499;p46"/>
          <p:cNvSpPr/>
          <p:nvPr/>
        </p:nvSpPr>
        <p:spPr>
          <a:xfrm>
            <a:off x="9963900" y="501575"/>
            <a:ext cx="1658988" cy="1562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0" y="5354"/>
                </a:moveTo>
                <a:lnTo>
                  <a:pt x="19754" y="4763"/>
                </a:lnTo>
                <a:lnTo>
                  <a:pt x="19348" y="4209"/>
                </a:lnTo>
                <a:lnTo>
                  <a:pt x="18905" y="3655"/>
                </a:lnTo>
                <a:lnTo>
                  <a:pt x="18425" y="3175"/>
                </a:lnTo>
                <a:lnTo>
                  <a:pt x="17908" y="2695"/>
                </a:lnTo>
                <a:lnTo>
                  <a:pt x="17391" y="2252"/>
                </a:lnTo>
                <a:lnTo>
                  <a:pt x="16800" y="1809"/>
                </a:lnTo>
                <a:lnTo>
                  <a:pt x="16209" y="1477"/>
                </a:lnTo>
                <a:lnTo>
                  <a:pt x="15582" y="1108"/>
                </a:lnTo>
                <a:lnTo>
                  <a:pt x="14917" y="812"/>
                </a:lnTo>
                <a:lnTo>
                  <a:pt x="14289" y="591"/>
                </a:lnTo>
                <a:lnTo>
                  <a:pt x="13625" y="369"/>
                </a:lnTo>
                <a:lnTo>
                  <a:pt x="12923" y="222"/>
                </a:lnTo>
                <a:lnTo>
                  <a:pt x="12222" y="111"/>
                </a:lnTo>
                <a:lnTo>
                  <a:pt x="11520" y="37"/>
                </a:lnTo>
                <a:lnTo>
                  <a:pt x="10782" y="0"/>
                </a:lnTo>
                <a:lnTo>
                  <a:pt x="10080" y="37"/>
                </a:lnTo>
                <a:lnTo>
                  <a:pt x="9342" y="111"/>
                </a:lnTo>
                <a:lnTo>
                  <a:pt x="8677" y="222"/>
                </a:lnTo>
                <a:lnTo>
                  <a:pt x="7975" y="369"/>
                </a:lnTo>
                <a:lnTo>
                  <a:pt x="6646" y="812"/>
                </a:lnTo>
                <a:lnTo>
                  <a:pt x="5982" y="1108"/>
                </a:lnTo>
                <a:lnTo>
                  <a:pt x="5354" y="1477"/>
                </a:lnTo>
                <a:lnTo>
                  <a:pt x="4763" y="1809"/>
                </a:lnTo>
                <a:lnTo>
                  <a:pt x="3655" y="2695"/>
                </a:lnTo>
                <a:lnTo>
                  <a:pt x="2695" y="3655"/>
                </a:lnTo>
                <a:lnTo>
                  <a:pt x="1809" y="4763"/>
                </a:lnTo>
                <a:lnTo>
                  <a:pt x="1440" y="5354"/>
                </a:lnTo>
                <a:lnTo>
                  <a:pt x="1145" y="6018"/>
                </a:lnTo>
                <a:lnTo>
                  <a:pt x="812" y="6646"/>
                </a:lnTo>
                <a:lnTo>
                  <a:pt x="554" y="7311"/>
                </a:lnTo>
                <a:lnTo>
                  <a:pt x="369" y="7975"/>
                </a:lnTo>
                <a:lnTo>
                  <a:pt x="222" y="8640"/>
                </a:lnTo>
                <a:lnTo>
                  <a:pt x="111" y="9342"/>
                </a:lnTo>
                <a:lnTo>
                  <a:pt x="0" y="10080"/>
                </a:lnTo>
                <a:lnTo>
                  <a:pt x="0" y="11520"/>
                </a:lnTo>
                <a:lnTo>
                  <a:pt x="111" y="12222"/>
                </a:lnTo>
                <a:lnTo>
                  <a:pt x="222" y="12960"/>
                </a:lnTo>
                <a:lnTo>
                  <a:pt x="369" y="13625"/>
                </a:lnTo>
                <a:lnTo>
                  <a:pt x="554" y="14289"/>
                </a:lnTo>
                <a:lnTo>
                  <a:pt x="812" y="14954"/>
                </a:lnTo>
                <a:lnTo>
                  <a:pt x="1145" y="15582"/>
                </a:lnTo>
                <a:lnTo>
                  <a:pt x="1440" y="16209"/>
                </a:lnTo>
                <a:lnTo>
                  <a:pt x="1809" y="16800"/>
                </a:lnTo>
                <a:lnTo>
                  <a:pt x="2252" y="17354"/>
                </a:lnTo>
                <a:lnTo>
                  <a:pt x="2695" y="17945"/>
                </a:lnTo>
                <a:lnTo>
                  <a:pt x="3175" y="18462"/>
                </a:lnTo>
                <a:lnTo>
                  <a:pt x="3655" y="18942"/>
                </a:lnTo>
                <a:lnTo>
                  <a:pt x="4763" y="19754"/>
                </a:lnTo>
                <a:lnTo>
                  <a:pt x="5354" y="20123"/>
                </a:lnTo>
                <a:lnTo>
                  <a:pt x="5982" y="20492"/>
                </a:lnTo>
                <a:lnTo>
                  <a:pt x="7311" y="21009"/>
                </a:lnTo>
                <a:lnTo>
                  <a:pt x="7975" y="21231"/>
                </a:lnTo>
                <a:lnTo>
                  <a:pt x="8677" y="21378"/>
                </a:lnTo>
                <a:lnTo>
                  <a:pt x="9342" y="21489"/>
                </a:lnTo>
                <a:lnTo>
                  <a:pt x="10080" y="21563"/>
                </a:lnTo>
                <a:lnTo>
                  <a:pt x="10782" y="21600"/>
                </a:lnTo>
                <a:lnTo>
                  <a:pt x="11520" y="21563"/>
                </a:lnTo>
                <a:lnTo>
                  <a:pt x="12222" y="21489"/>
                </a:lnTo>
                <a:lnTo>
                  <a:pt x="12923" y="21378"/>
                </a:lnTo>
                <a:lnTo>
                  <a:pt x="13625" y="21231"/>
                </a:lnTo>
                <a:lnTo>
                  <a:pt x="14289" y="21009"/>
                </a:lnTo>
                <a:lnTo>
                  <a:pt x="14917" y="20751"/>
                </a:lnTo>
                <a:lnTo>
                  <a:pt x="15582" y="20492"/>
                </a:lnTo>
                <a:lnTo>
                  <a:pt x="16209" y="20123"/>
                </a:lnTo>
                <a:lnTo>
                  <a:pt x="16800" y="19754"/>
                </a:lnTo>
                <a:lnTo>
                  <a:pt x="17391" y="19348"/>
                </a:lnTo>
                <a:lnTo>
                  <a:pt x="17908" y="18942"/>
                </a:lnTo>
                <a:lnTo>
                  <a:pt x="18425" y="18462"/>
                </a:lnTo>
                <a:lnTo>
                  <a:pt x="18905" y="17945"/>
                </a:lnTo>
                <a:lnTo>
                  <a:pt x="19348" y="17354"/>
                </a:lnTo>
                <a:lnTo>
                  <a:pt x="19754" y="16800"/>
                </a:lnTo>
                <a:lnTo>
                  <a:pt x="20160" y="16209"/>
                </a:lnTo>
                <a:lnTo>
                  <a:pt x="20751" y="14954"/>
                </a:lnTo>
                <a:lnTo>
                  <a:pt x="21046" y="14289"/>
                </a:lnTo>
                <a:lnTo>
                  <a:pt x="21231" y="13625"/>
                </a:lnTo>
                <a:lnTo>
                  <a:pt x="21378" y="12960"/>
                </a:lnTo>
                <a:lnTo>
                  <a:pt x="21489" y="12222"/>
                </a:lnTo>
                <a:lnTo>
                  <a:pt x="21563" y="11520"/>
                </a:lnTo>
                <a:lnTo>
                  <a:pt x="21600" y="10782"/>
                </a:lnTo>
                <a:lnTo>
                  <a:pt x="21563" y="10080"/>
                </a:lnTo>
                <a:lnTo>
                  <a:pt x="21489" y="9342"/>
                </a:lnTo>
                <a:lnTo>
                  <a:pt x="21378" y="8640"/>
                </a:lnTo>
                <a:lnTo>
                  <a:pt x="21231" y="7975"/>
                </a:lnTo>
                <a:lnTo>
                  <a:pt x="21046" y="7311"/>
                </a:lnTo>
                <a:lnTo>
                  <a:pt x="20751" y="6646"/>
                </a:lnTo>
                <a:lnTo>
                  <a:pt x="20455" y="6018"/>
                </a:lnTo>
                <a:lnTo>
                  <a:pt x="20160" y="5354"/>
                </a:lnTo>
                <a:close/>
                <a:moveTo>
                  <a:pt x="15877" y="13329"/>
                </a:moveTo>
                <a:lnTo>
                  <a:pt x="16098" y="13625"/>
                </a:lnTo>
                <a:lnTo>
                  <a:pt x="16135" y="13772"/>
                </a:lnTo>
                <a:lnTo>
                  <a:pt x="16172" y="13994"/>
                </a:lnTo>
                <a:lnTo>
                  <a:pt x="16135" y="14142"/>
                </a:lnTo>
                <a:lnTo>
                  <a:pt x="16098" y="14326"/>
                </a:lnTo>
                <a:lnTo>
                  <a:pt x="15877" y="14622"/>
                </a:lnTo>
                <a:lnTo>
                  <a:pt x="14474" y="16025"/>
                </a:lnTo>
                <a:lnTo>
                  <a:pt x="14326" y="16098"/>
                </a:lnTo>
                <a:lnTo>
                  <a:pt x="14142" y="16135"/>
                </a:lnTo>
                <a:lnTo>
                  <a:pt x="13772" y="16135"/>
                </a:lnTo>
                <a:lnTo>
                  <a:pt x="13625" y="16098"/>
                </a:lnTo>
                <a:lnTo>
                  <a:pt x="13477" y="16025"/>
                </a:lnTo>
                <a:lnTo>
                  <a:pt x="10782" y="13329"/>
                </a:lnTo>
                <a:lnTo>
                  <a:pt x="8271" y="15877"/>
                </a:lnTo>
                <a:lnTo>
                  <a:pt x="8123" y="16025"/>
                </a:lnTo>
                <a:lnTo>
                  <a:pt x="7938" y="16098"/>
                </a:lnTo>
                <a:lnTo>
                  <a:pt x="7791" y="16135"/>
                </a:lnTo>
                <a:lnTo>
                  <a:pt x="7422" y="16135"/>
                </a:lnTo>
                <a:lnTo>
                  <a:pt x="7274" y="16098"/>
                </a:lnTo>
                <a:lnTo>
                  <a:pt x="7126" y="16025"/>
                </a:lnTo>
                <a:lnTo>
                  <a:pt x="6942" y="15877"/>
                </a:lnTo>
                <a:lnTo>
                  <a:pt x="5723" y="14622"/>
                </a:lnTo>
                <a:lnTo>
                  <a:pt x="5502" y="14326"/>
                </a:lnTo>
                <a:lnTo>
                  <a:pt x="5428" y="14142"/>
                </a:lnTo>
                <a:lnTo>
                  <a:pt x="5428" y="13772"/>
                </a:lnTo>
                <a:lnTo>
                  <a:pt x="5502" y="13625"/>
                </a:lnTo>
                <a:lnTo>
                  <a:pt x="5723" y="13329"/>
                </a:lnTo>
                <a:lnTo>
                  <a:pt x="8271" y="10782"/>
                </a:lnTo>
                <a:lnTo>
                  <a:pt x="5612" y="8123"/>
                </a:lnTo>
                <a:lnTo>
                  <a:pt x="5502" y="7975"/>
                </a:lnTo>
                <a:lnTo>
                  <a:pt x="5428" y="7791"/>
                </a:lnTo>
                <a:lnTo>
                  <a:pt x="5428" y="7458"/>
                </a:lnTo>
                <a:lnTo>
                  <a:pt x="5502" y="7274"/>
                </a:lnTo>
                <a:lnTo>
                  <a:pt x="5723" y="6978"/>
                </a:lnTo>
                <a:lnTo>
                  <a:pt x="6942" y="5723"/>
                </a:lnTo>
                <a:lnTo>
                  <a:pt x="7126" y="5612"/>
                </a:lnTo>
                <a:lnTo>
                  <a:pt x="7422" y="5465"/>
                </a:lnTo>
                <a:lnTo>
                  <a:pt x="7791" y="5465"/>
                </a:lnTo>
                <a:lnTo>
                  <a:pt x="7938" y="5538"/>
                </a:lnTo>
                <a:lnTo>
                  <a:pt x="8123" y="5612"/>
                </a:lnTo>
                <a:lnTo>
                  <a:pt x="8271" y="5723"/>
                </a:lnTo>
                <a:lnTo>
                  <a:pt x="10782" y="8234"/>
                </a:lnTo>
                <a:lnTo>
                  <a:pt x="13329" y="5723"/>
                </a:lnTo>
                <a:lnTo>
                  <a:pt x="13477" y="5612"/>
                </a:lnTo>
                <a:lnTo>
                  <a:pt x="13772" y="5465"/>
                </a:lnTo>
                <a:lnTo>
                  <a:pt x="14142" y="5465"/>
                </a:lnTo>
                <a:lnTo>
                  <a:pt x="14326" y="5538"/>
                </a:lnTo>
                <a:lnTo>
                  <a:pt x="14474" y="5612"/>
                </a:lnTo>
                <a:lnTo>
                  <a:pt x="14622" y="5723"/>
                </a:lnTo>
                <a:lnTo>
                  <a:pt x="15877" y="6978"/>
                </a:lnTo>
                <a:lnTo>
                  <a:pt x="16098" y="7274"/>
                </a:lnTo>
                <a:lnTo>
                  <a:pt x="16135" y="7458"/>
                </a:lnTo>
                <a:lnTo>
                  <a:pt x="16172" y="7606"/>
                </a:lnTo>
                <a:lnTo>
                  <a:pt x="16098" y="7975"/>
                </a:lnTo>
                <a:lnTo>
                  <a:pt x="15988" y="8123"/>
                </a:lnTo>
                <a:lnTo>
                  <a:pt x="13329" y="10782"/>
                </a:lnTo>
                <a:lnTo>
                  <a:pt x="15877" y="133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"/>
          <p:cNvSpPr>
            <a:spLocks noGrp="1"/>
          </p:cNvSpPr>
          <p:nvPr>
            <p:ph type="dgm" idx="2"/>
          </p:nvPr>
        </p:nvSpPr>
        <p:spPr>
          <a:xfrm>
            <a:off x="462975" y="762000"/>
            <a:ext cx="9471900" cy="520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3000" b="1" u="sng"/>
              <a:t>Ofertę pozostawia się bez rozpoznania gdy:</a:t>
            </a:r>
            <a:endParaRPr sz="3000" b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➔"/>
            </a:pPr>
            <a:r>
              <a:rPr lang="pl-PL" sz="2500"/>
              <a:t>została złożona w innym miejscu niż określone w ogłoszeniu,</a:t>
            </a:r>
            <a:endParaRPr sz="25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➔"/>
            </a:pPr>
            <a:r>
              <a:rPr lang="pl-PL" sz="2500"/>
              <a:t>format oferty jest niezgodny z formatem zapytań ofertowych i towarzyszących im wzorów ankiet obowiązujących w danym postępowaniu,</a:t>
            </a:r>
            <a:endParaRPr sz="25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➔"/>
            </a:pPr>
            <a:r>
              <a:rPr lang="pl-PL" sz="2500"/>
              <a:t>została sporządzona w innym języku niż język polski lub w sposób nieczytelny.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7"/>
          <p:cNvSpPr/>
          <p:nvPr/>
        </p:nvSpPr>
        <p:spPr>
          <a:xfrm>
            <a:off x="10023648" y="2013575"/>
            <a:ext cx="1637874" cy="184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0250"/>
                </a:moveTo>
                <a:cubicBezTo>
                  <a:pt x="11613" y="0"/>
                  <a:pt x="11613" y="0"/>
                  <a:pt x="11613" y="0"/>
                </a:cubicBezTo>
                <a:cubicBezTo>
                  <a:pt x="11207" y="0"/>
                  <a:pt x="11207" y="0"/>
                  <a:pt x="10800" y="0"/>
                </a:cubicBezTo>
                <a:cubicBezTo>
                  <a:pt x="10393" y="0"/>
                  <a:pt x="10393" y="0"/>
                  <a:pt x="9987" y="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0" y="20717"/>
                  <a:pt x="0" y="21185"/>
                  <a:pt x="0" y="21185"/>
                </a:cubicBezTo>
                <a:cubicBezTo>
                  <a:pt x="362" y="21600"/>
                  <a:pt x="362" y="21600"/>
                  <a:pt x="768" y="21600"/>
                </a:cubicBezTo>
                <a:cubicBezTo>
                  <a:pt x="20832" y="21600"/>
                  <a:pt x="20832" y="21600"/>
                  <a:pt x="20832" y="21600"/>
                </a:cubicBezTo>
                <a:cubicBezTo>
                  <a:pt x="21238" y="21600"/>
                  <a:pt x="21238" y="21600"/>
                  <a:pt x="21600" y="21185"/>
                </a:cubicBezTo>
                <a:cubicBezTo>
                  <a:pt x="21600" y="21185"/>
                  <a:pt x="21600" y="20717"/>
                  <a:pt x="21600" y="20250"/>
                </a:cubicBezTo>
                <a:close/>
                <a:moveTo>
                  <a:pt x="11975" y="19315"/>
                </a:moveTo>
                <a:cubicBezTo>
                  <a:pt x="9580" y="19315"/>
                  <a:pt x="9580" y="19315"/>
                  <a:pt x="9580" y="19315"/>
                </a:cubicBezTo>
                <a:cubicBezTo>
                  <a:pt x="9580" y="16563"/>
                  <a:pt x="9580" y="16563"/>
                  <a:pt x="9580" y="16563"/>
                </a:cubicBezTo>
                <a:cubicBezTo>
                  <a:pt x="11975" y="16563"/>
                  <a:pt x="11975" y="16563"/>
                  <a:pt x="11975" y="16563"/>
                </a:cubicBezTo>
                <a:lnTo>
                  <a:pt x="11975" y="19315"/>
                </a:lnTo>
                <a:close/>
                <a:moveTo>
                  <a:pt x="11975" y="14746"/>
                </a:moveTo>
                <a:cubicBezTo>
                  <a:pt x="9580" y="14746"/>
                  <a:pt x="9580" y="14746"/>
                  <a:pt x="9580" y="14746"/>
                </a:cubicBezTo>
                <a:cubicBezTo>
                  <a:pt x="9580" y="6958"/>
                  <a:pt x="9580" y="6958"/>
                  <a:pt x="9580" y="6958"/>
                </a:cubicBezTo>
                <a:cubicBezTo>
                  <a:pt x="11975" y="6958"/>
                  <a:pt x="11975" y="6958"/>
                  <a:pt x="11975" y="6958"/>
                </a:cubicBezTo>
                <a:lnTo>
                  <a:pt x="11975" y="14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8"/>
          <p:cNvSpPr txBox="1">
            <a:spLocks noGrp="1"/>
          </p:cNvSpPr>
          <p:nvPr>
            <p:ph type="title"/>
          </p:nvPr>
        </p:nvSpPr>
        <p:spPr>
          <a:xfrm>
            <a:off x="491374" y="365125"/>
            <a:ext cx="9771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00"/>
              <a:t>Co dzieje się w przypadku zidentyfikowania braków?</a:t>
            </a:r>
            <a:endParaRPr sz="3400"/>
          </a:p>
        </p:txBody>
      </p:sp>
      <p:sp>
        <p:nvSpPr>
          <p:cNvPr id="511" name="Google Shape;511;p48"/>
          <p:cNvSpPr>
            <a:spLocks noGrp="1"/>
          </p:cNvSpPr>
          <p:nvPr>
            <p:ph type="dgm" idx="2"/>
          </p:nvPr>
        </p:nvSpPr>
        <p:spPr>
          <a:xfrm>
            <a:off x="491375" y="1736200"/>
            <a:ext cx="9655800" cy="423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300"/>
              <a:t>Zidentyfikowanie braku któregokolwiek z wymaganych dokumentów bądź oświadczeń, skutkuje wezwaniem świadczeniodawcy do uzupełnienia braków formalnych.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300"/>
              <a:t>Wezwanie do uzupełnienia braków formalnych ma formę pisemną. Komisja wskazuje, jakie dokumenty należy uzupełnić i w jakim terminie.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b="1"/>
              <a:t>Nie uzupełnienie braków formalnych</a:t>
            </a:r>
            <a:r>
              <a:rPr lang="pl-PL" sz="2300"/>
              <a:t>, nie przedstawienie ich w wyznaczonym terminie bądź przedstawienie informacji niepełnych, niezgodnych ze stanem faktycznym </a:t>
            </a:r>
            <a:r>
              <a:rPr lang="pl-PL" sz="2300" b="1"/>
              <a:t>skutkuje odrzuceniem oferty.</a:t>
            </a:r>
            <a:r>
              <a:rPr lang="pl-PL" sz="2300"/>
              <a:t> Komisja wzywa oferenta  - pod rygorem odrzucenia oferty - do ich usunięcia/uzupełnienia w wyznaczonym terminie – </a:t>
            </a:r>
            <a:r>
              <a:rPr lang="pl-PL" sz="2300" b="1"/>
              <a:t>minimum 2 dni robocze od dnia wezwania.</a:t>
            </a:r>
            <a:endParaRPr sz="2300" b="1"/>
          </a:p>
        </p:txBody>
      </p:sp>
      <p:sp>
        <p:nvSpPr>
          <p:cNvPr id="512" name="Google Shape;512;p48"/>
          <p:cNvSpPr/>
          <p:nvPr/>
        </p:nvSpPr>
        <p:spPr>
          <a:xfrm>
            <a:off x="10434994" y="1952640"/>
            <a:ext cx="1197558" cy="931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1" y="11284"/>
                </a:moveTo>
                <a:lnTo>
                  <a:pt x="21302" y="11001"/>
                </a:lnTo>
                <a:lnTo>
                  <a:pt x="21124" y="10679"/>
                </a:lnTo>
                <a:lnTo>
                  <a:pt x="20707" y="10196"/>
                </a:lnTo>
                <a:lnTo>
                  <a:pt x="20410" y="10075"/>
                </a:lnTo>
                <a:lnTo>
                  <a:pt x="20172" y="9954"/>
                </a:lnTo>
                <a:lnTo>
                  <a:pt x="19874" y="9873"/>
                </a:lnTo>
                <a:lnTo>
                  <a:pt x="17405" y="9873"/>
                </a:lnTo>
                <a:lnTo>
                  <a:pt x="17405" y="7012"/>
                </a:lnTo>
                <a:lnTo>
                  <a:pt x="17375" y="6730"/>
                </a:lnTo>
                <a:lnTo>
                  <a:pt x="17286" y="6367"/>
                </a:lnTo>
                <a:lnTo>
                  <a:pt x="17197" y="6085"/>
                </a:lnTo>
                <a:lnTo>
                  <a:pt x="17107" y="5763"/>
                </a:lnTo>
                <a:lnTo>
                  <a:pt x="16988" y="5521"/>
                </a:lnTo>
                <a:lnTo>
                  <a:pt x="16810" y="5239"/>
                </a:lnTo>
                <a:lnTo>
                  <a:pt x="16661" y="4997"/>
                </a:lnTo>
                <a:lnTo>
                  <a:pt x="16453" y="4715"/>
                </a:lnTo>
                <a:lnTo>
                  <a:pt x="16274" y="4513"/>
                </a:lnTo>
                <a:lnTo>
                  <a:pt x="16036" y="4312"/>
                </a:lnTo>
                <a:lnTo>
                  <a:pt x="15828" y="4191"/>
                </a:lnTo>
                <a:lnTo>
                  <a:pt x="15590" y="4110"/>
                </a:lnTo>
                <a:lnTo>
                  <a:pt x="15382" y="4030"/>
                </a:lnTo>
                <a:lnTo>
                  <a:pt x="14846" y="3949"/>
                </a:lnTo>
                <a:lnTo>
                  <a:pt x="8717" y="3949"/>
                </a:lnTo>
                <a:lnTo>
                  <a:pt x="8717" y="3466"/>
                </a:lnTo>
                <a:lnTo>
                  <a:pt x="8688" y="3103"/>
                </a:lnTo>
                <a:lnTo>
                  <a:pt x="8658" y="2781"/>
                </a:lnTo>
                <a:lnTo>
                  <a:pt x="8539" y="2136"/>
                </a:lnTo>
                <a:lnTo>
                  <a:pt x="8390" y="1854"/>
                </a:lnTo>
                <a:lnTo>
                  <a:pt x="8152" y="1290"/>
                </a:lnTo>
                <a:lnTo>
                  <a:pt x="7944" y="1007"/>
                </a:lnTo>
                <a:lnTo>
                  <a:pt x="7765" y="806"/>
                </a:lnTo>
                <a:lnTo>
                  <a:pt x="7349" y="403"/>
                </a:lnTo>
                <a:lnTo>
                  <a:pt x="6932" y="161"/>
                </a:lnTo>
                <a:lnTo>
                  <a:pt x="6664" y="121"/>
                </a:lnTo>
                <a:lnTo>
                  <a:pt x="6426" y="81"/>
                </a:lnTo>
                <a:lnTo>
                  <a:pt x="6188" y="0"/>
                </a:lnTo>
                <a:lnTo>
                  <a:pt x="2559" y="0"/>
                </a:lnTo>
                <a:lnTo>
                  <a:pt x="2291" y="81"/>
                </a:lnTo>
                <a:lnTo>
                  <a:pt x="2023" y="121"/>
                </a:lnTo>
                <a:lnTo>
                  <a:pt x="1815" y="161"/>
                </a:lnTo>
                <a:lnTo>
                  <a:pt x="1577" y="282"/>
                </a:lnTo>
                <a:lnTo>
                  <a:pt x="1369" y="403"/>
                </a:lnTo>
                <a:lnTo>
                  <a:pt x="1131" y="604"/>
                </a:lnTo>
                <a:lnTo>
                  <a:pt x="952" y="806"/>
                </a:lnTo>
                <a:lnTo>
                  <a:pt x="744" y="1007"/>
                </a:lnTo>
                <a:lnTo>
                  <a:pt x="595" y="1290"/>
                </a:lnTo>
                <a:lnTo>
                  <a:pt x="417" y="1572"/>
                </a:lnTo>
                <a:lnTo>
                  <a:pt x="298" y="1854"/>
                </a:lnTo>
                <a:lnTo>
                  <a:pt x="208" y="2136"/>
                </a:lnTo>
                <a:lnTo>
                  <a:pt x="30" y="2781"/>
                </a:lnTo>
                <a:lnTo>
                  <a:pt x="0" y="3103"/>
                </a:lnTo>
                <a:lnTo>
                  <a:pt x="0" y="18497"/>
                </a:lnTo>
                <a:lnTo>
                  <a:pt x="30" y="18860"/>
                </a:lnTo>
                <a:lnTo>
                  <a:pt x="119" y="19182"/>
                </a:lnTo>
                <a:lnTo>
                  <a:pt x="208" y="19464"/>
                </a:lnTo>
                <a:lnTo>
                  <a:pt x="298" y="19787"/>
                </a:lnTo>
                <a:lnTo>
                  <a:pt x="417" y="20069"/>
                </a:lnTo>
                <a:lnTo>
                  <a:pt x="595" y="20351"/>
                </a:lnTo>
                <a:lnTo>
                  <a:pt x="744" y="20593"/>
                </a:lnTo>
                <a:lnTo>
                  <a:pt x="952" y="20834"/>
                </a:lnTo>
                <a:lnTo>
                  <a:pt x="1131" y="21036"/>
                </a:lnTo>
                <a:lnTo>
                  <a:pt x="1369" y="21197"/>
                </a:lnTo>
                <a:lnTo>
                  <a:pt x="1577" y="21358"/>
                </a:lnTo>
                <a:lnTo>
                  <a:pt x="1815" y="21479"/>
                </a:lnTo>
                <a:lnTo>
                  <a:pt x="2023" y="21560"/>
                </a:lnTo>
                <a:lnTo>
                  <a:pt x="2291" y="21600"/>
                </a:lnTo>
                <a:lnTo>
                  <a:pt x="15233" y="21600"/>
                </a:lnTo>
                <a:lnTo>
                  <a:pt x="15620" y="21479"/>
                </a:lnTo>
                <a:lnTo>
                  <a:pt x="16036" y="21278"/>
                </a:lnTo>
                <a:lnTo>
                  <a:pt x="16423" y="21076"/>
                </a:lnTo>
                <a:lnTo>
                  <a:pt x="16840" y="20834"/>
                </a:lnTo>
                <a:lnTo>
                  <a:pt x="17197" y="20472"/>
                </a:lnTo>
                <a:lnTo>
                  <a:pt x="17494" y="20109"/>
                </a:lnTo>
                <a:lnTo>
                  <a:pt x="17762" y="19746"/>
                </a:lnTo>
                <a:lnTo>
                  <a:pt x="21094" y="14145"/>
                </a:lnTo>
                <a:lnTo>
                  <a:pt x="21302" y="13742"/>
                </a:lnTo>
                <a:lnTo>
                  <a:pt x="21481" y="13299"/>
                </a:lnTo>
                <a:lnTo>
                  <a:pt x="21540" y="13016"/>
                </a:lnTo>
                <a:lnTo>
                  <a:pt x="21600" y="12613"/>
                </a:lnTo>
                <a:lnTo>
                  <a:pt x="21600" y="12090"/>
                </a:lnTo>
                <a:lnTo>
                  <a:pt x="21570" y="11807"/>
                </a:lnTo>
                <a:lnTo>
                  <a:pt x="21540" y="11566"/>
                </a:lnTo>
                <a:lnTo>
                  <a:pt x="21451" y="11284"/>
                </a:lnTo>
                <a:close/>
                <a:moveTo>
                  <a:pt x="1458" y="3466"/>
                </a:moveTo>
                <a:lnTo>
                  <a:pt x="1488" y="3143"/>
                </a:lnTo>
                <a:lnTo>
                  <a:pt x="1517" y="2901"/>
                </a:lnTo>
                <a:lnTo>
                  <a:pt x="1636" y="2619"/>
                </a:lnTo>
                <a:lnTo>
                  <a:pt x="1785" y="2418"/>
                </a:lnTo>
                <a:lnTo>
                  <a:pt x="1934" y="2257"/>
                </a:lnTo>
                <a:lnTo>
                  <a:pt x="2142" y="2096"/>
                </a:lnTo>
                <a:lnTo>
                  <a:pt x="2321" y="2015"/>
                </a:lnTo>
                <a:lnTo>
                  <a:pt x="2559" y="1975"/>
                </a:lnTo>
                <a:lnTo>
                  <a:pt x="6188" y="1975"/>
                </a:lnTo>
                <a:lnTo>
                  <a:pt x="6367" y="2015"/>
                </a:lnTo>
                <a:lnTo>
                  <a:pt x="6605" y="2096"/>
                </a:lnTo>
                <a:lnTo>
                  <a:pt x="6754" y="2257"/>
                </a:lnTo>
                <a:lnTo>
                  <a:pt x="6962" y="2418"/>
                </a:lnTo>
                <a:lnTo>
                  <a:pt x="7081" y="2619"/>
                </a:lnTo>
                <a:lnTo>
                  <a:pt x="7170" y="2901"/>
                </a:lnTo>
                <a:lnTo>
                  <a:pt x="7230" y="3143"/>
                </a:lnTo>
                <a:lnTo>
                  <a:pt x="7230" y="4473"/>
                </a:lnTo>
                <a:lnTo>
                  <a:pt x="7260" y="4715"/>
                </a:lnTo>
                <a:lnTo>
                  <a:pt x="7349" y="5037"/>
                </a:lnTo>
                <a:lnTo>
                  <a:pt x="7438" y="5239"/>
                </a:lnTo>
                <a:lnTo>
                  <a:pt x="7557" y="5521"/>
                </a:lnTo>
                <a:lnTo>
                  <a:pt x="7736" y="5682"/>
                </a:lnTo>
                <a:lnTo>
                  <a:pt x="7914" y="5803"/>
                </a:lnTo>
                <a:lnTo>
                  <a:pt x="8122" y="5884"/>
                </a:lnTo>
                <a:lnTo>
                  <a:pt x="14846" y="5884"/>
                </a:lnTo>
                <a:lnTo>
                  <a:pt x="15084" y="5924"/>
                </a:lnTo>
                <a:lnTo>
                  <a:pt x="15263" y="6004"/>
                </a:lnTo>
                <a:lnTo>
                  <a:pt x="15471" y="6166"/>
                </a:lnTo>
                <a:lnTo>
                  <a:pt x="15620" y="6327"/>
                </a:lnTo>
                <a:lnTo>
                  <a:pt x="15769" y="6609"/>
                </a:lnTo>
                <a:lnTo>
                  <a:pt x="15858" y="6810"/>
                </a:lnTo>
                <a:lnTo>
                  <a:pt x="15917" y="7093"/>
                </a:lnTo>
                <a:lnTo>
                  <a:pt x="15947" y="7375"/>
                </a:lnTo>
                <a:lnTo>
                  <a:pt x="15947" y="9873"/>
                </a:lnTo>
                <a:lnTo>
                  <a:pt x="6843" y="9873"/>
                </a:lnTo>
                <a:lnTo>
                  <a:pt x="6456" y="9994"/>
                </a:lnTo>
                <a:lnTo>
                  <a:pt x="6069" y="10155"/>
                </a:lnTo>
                <a:lnTo>
                  <a:pt x="5653" y="10357"/>
                </a:lnTo>
                <a:lnTo>
                  <a:pt x="5266" y="10639"/>
                </a:lnTo>
                <a:lnTo>
                  <a:pt x="4939" y="11001"/>
                </a:lnTo>
                <a:lnTo>
                  <a:pt x="4641" y="11324"/>
                </a:lnTo>
                <a:lnTo>
                  <a:pt x="4344" y="11727"/>
                </a:lnTo>
                <a:lnTo>
                  <a:pt x="1458" y="16563"/>
                </a:lnTo>
                <a:lnTo>
                  <a:pt x="1458" y="3466"/>
                </a:lnTo>
                <a:close/>
                <a:moveTo>
                  <a:pt x="19964" y="12936"/>
                </a:moveTo>
                <a:lnTo>
                  <a:pt x="16631" y="18497"/>
                </a:lnTo>
                <a:lnTo>
                  <a:pt x="16483" y="18739"/>
                </a:lnTo>
                <a:lnTo>
                  <a:pt x="16304" y="18940"/>
                </a:lnTo>
                <a:lnTo>
                  <a:pt x="16066" y="19142"/>
                </a:lnTo>
                <a:lnTo>
                  <a:pt x="15828" y="19303"/>
                </a:lnTo>
                <a:lnTo>
                  <a:pt x="15560" y="19464"/>
                </a:lnTo>
                <a:lnTo>
                  <a:pt x="15352" y="19545"/>
                </a:lnTo>
                <a:lnTo>
                  <a:pt x="15084" y="19625"/>
                </a:lnTo>
                <a:lnTo>
                  <a:pt x="2380" y="19625"/>
                </a:lnTo>
                <a:lnTo>
                  <a:pt x="2291" y="19585"/>
                </a:lnTo>
                <a:lnTo>
                  <a:pt x="2172" y="19545"/>
                </a:lnTo>
                <a:lnTo>
                  <a:pt x="2112" y="19504"/>
                </a:lnTo>
                <a:lnTo>
                  <a:pt x="2023" y="19424"/>
                </a:lnTo>
                <a:lnTo>
                  <a:pt x="1964" y="19343"/>
                </a:lnTo>
                <a:lnTo>
                  <a:pt x="1934" y="19263"/>
                </a:lnTo>
                <a:lnTo>
                  <a:pt x="1934" y="19142"/>
                </a:lnTo>
                <a:lnTo>
                  <a:pt x="1993" y="18819"/>
                </a:lnTo>
                <a:lnTo>
                  <a:pt x="2053" y="18699"/>
                </a:lnTo>
                <a:lnTo>
                  <a:pt x="2172" y="18497"/>
                </a:lnTo>
                <a:lnTo>
                  <a:pt x="5474" y="12936"/>
                </a:lnTo>
                <a:lnTo>
                  <a:pt x="5623" y="12734"/>
                </a:lnTo>
                <a:lnTo>
                  <a:pt x="5831" y="12493"/>
                </a:lnTo>
                <a:lnTo>
                  <a:pt x="6040" y="12291"/>
                </a:lnTo>
                <a:lnTo>
                  <a:pt x="6278" y="12130"/>
                </a:lnTo>
                <a:lnTo>
                  <a:pt x="6545" y="11969"/>
                </a:lnTo>
                <a:lnTo>
                  <a:pt x="7021" y="11807"/>
                </a:lnTo>
                <a:lnTo>
                  <a:pt x="19577" y="11807"/>
                </a:lnTo>
                <a:lnTo>
                  <a:pt x="19845" y="11848"/>
                </a:lnTo>
                <a:lnTo>
                  <a:pt x="20023" y="11928"/>
                </a:lnTo>
                <a:lnTo>
                  <a:pt x="20083" y="12049"/>
                </a:lnTo>
                <a:lnTo>
                  <a:pt x="20112" y="12130"/>
                </a:lnTo>
                <a:lnTo>
                  <a:pt x="20172" y="12210"/>
                </a:lnTo>
                <a:lnTo>
                  <a:pt x="20172" y="12452"/>
                </a:lnTo>
                <a:lnTo>
                  <a:pt x="20112" y="12654"/>
                </a:lnTo>
                <a:lnTo>
                  <a:pt x="20053" y="12775"/>
                </a:lnTo>
                <a:lnTo>
                  <a:pt x="19964" y="12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8"/>
          <p:cNvSpPr/>
          <p:nvPr/>
        </p:nvSpPr>
        <p:spPr>
          <a:xfrm>
            <a:off x="10434976" y="3833552"/>
            <a:ext cx="1023300" cy="8006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101" y="12303"/>
                </a:moveTo>
                <a:lnTo>
                  <a:pt x="7804" y="11927"/>
                </a:lnTo>
                <a:lnTo>
                  <a:pt x="8544" y="11692"/>
                </a:lnTo>
                <a:lnTo>
                  <a:pt x="8877" y="11598"/>
                </a:lnTo>
                <a:lnTo>
                  <a:pt x="9542" y="11504"/>
                </a:lnTo>
                <a:lnTo>
                  <a:pt x="21600" y="11504"/>
                </a:lnTo>
                <a:lnTo>
                  <a:pt x="21600" y="8170"/>
                </a:lnTo>
                <a:lnTo>
                  <a:pt x="21526" y="7842"/>
                </a:lnTo>
                <a:lnTo>
                  <a:pt x="21489" y="7419"/>
                </a:lnTo>
                <a:lnTo>
                  <a:pt x="21378" y="7090"/>
                </a:lnTo>
                <a:lnTo>
                  <a:pt x="21230" y="6715"/>
                </a:lnTo>
                <a:lnTo>
                  <a:pt x="21082" y="6433"/>
                </a:lnTo>
                <a:lnTo>
                  <a:pt x="20897" y="6104"/>
                </a:lnTo>
                <a:lnTo>
                  <a:pt x="20675" y="5823"/>
                </a:lnTo>
                <a:lnTo>
                  <a:pt x="20453" y="5494"/>
                </a:lnTo>
                <a:lnTo>
                  <a:pt x="20158" y="5259"/>
                </a:lnTo>
                <a:lnTo>
                  <a:pt x="19936" y="5024"/>
                </a:lnTo>
                <a:lnTo>
                  <a:pt x="19640" y="4883"/>
                </a:lnTo>
                <a:lnTo>
                  <a:pt x="19381" y="4790"/>
                </a:lnTo>
                <a:lnTo>
                  <a:pt x="19085" y="4696"/>
                </a:lnTo>
                <a:lnTo>
                  <a:pt x="18752" y="4649"/>
                </a:lnTo>
                <a:lnTo>
                  <a:pt x="18456" y="4602"/>
                </a:lnTo>
                <a:lnTo>
                  <a:pt x="10763" y="4602"/>
                </a:lnTo>
                <a:lnTo>
                  <a:pt x="10763" y="3616"/>
                </a:lnTo>
                <a:lnTo>
                  <a:pt x="10726" y="3240"/>
                </a:lnTo>
                <a:lnTo>
                  <a:pt x="10578" y="2489"/>
                </a:lnTo>
                <a:lnTo>
                  <a:pt x="10430" y="2160"/>
                </a:lnTo>
                <a:lnTo>
                  <a:pt x="10245" y="1831"/>
                </a:lnTo>
                <a:lnTo>
                  <a:pt x="10097" y="1503"/>
                </a:lnTo>
                <a:lnTo>
                  <a:pt x="9875" y="1174"/>
                </a:lnTo>
                <a:lnTo>
                  <a:pt x="9616" y="939"/>
                </a:lnTo>
                <a:lnTo>
                  <a:pt x="9395" y="704"/>
                </a:lnTo>
                <a:lnTo>
                  <a:pt x="9099" y="470"/>
                </a:lnTo>
                <a:lnTo>
                  <a:pt x="8877" y="329"/>
                </a:lnTo>
                <a:lnTo>
                  <a:pt x="8544" y="188"/>
                </a:lnTo>
                <a:lnTo>
                  <a:pt x="7952" y="94"/>
                </a:lnTo>
                <a:lnTo>
                  <a:pt x="7619" y="0"/>
                </a:lnTo>
                <a:lnTo>
                  <a:pt x="3144" y="0"/>
                </a:lnTo>
                <a:lnTo>
                  <a:pt x="2811" y="94"/>
                </a:lnTo>
                <a:lnTo>
                  <a:pt x="2219" y="188"/>
                </a:lnTo>
                <a:lnTo>
                  <a:pt x="1960" y="329"/>
                </a:lnTo>
                <a:lnTo>
                  <a:pt x="1664" y="470"/>
                </a:lnTo>
                <a:lnTo>
                  <a:pt x="1147" y="939"/>
                </a:lnTo>
                <a:lnTo>
                  <a:pt x="925" y="1174"/>
                </a:lnTo>
                <a:lnTo>
                  <a:pt x="703" y="1503"/>
                </a:lnTo>
                <a:lnTo>
                  <a:pt x="518" y="1831"/>
                </a:lnTo>
                <a:lnTo>
                  <a:pt x="222" y="2489"/>
                </a:lnTo>
                <a:lnTo>
                  <a:pt x="111" y="2864"/>
                </a:lnTo>
                <a:lnTo>
                  <a:pt x="37" y="3240"/>
                </a:lnTo>
                <a:lnTo>
                  <a:pt x="0" y="3616"/>
                </a:lnTo>
                <a:lnTo>
                  <a:pt x="0" y="21600"/>
                </a:lnTo>
                <a:lnTo>
                  <a:pt x="74" y="21506"/>
                </a:lnTo>
                <a:lnTo>
                  <a:pt x="4808" y="14463"/>
                </a:lnTo>
                <a:lnTo>
                  <a:pt x="5252" y="13805"/>
                </a:lnTo>
                <a:lnTo>
                  <a:pt x="5548" y="13570"/>
                </a:lnTo>
                <a:lnTo>
                  <a:pt x="5807" y="13242"/>
                </a:lnTo>
                <a:lnTo>
                  <a:pt x="6436" y="12772"/>
                </a:lnTo>
                <a:lnTo>
                  <a:pt x="7101" y="123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8"/>
          <p:cNvSpPr/>
          <p:nvPr/>
        </p:nvSpPr>
        <p:spPr>
          <a:xfrm>
            <a:off x="10482446" y="4341127"/>
            <a:ext cx="1207980" cy="4237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55" y="356"/>
                </a:moveTo>
                <a:lnTo>
                  <a:pt x="21129" y="178"/>
                </a:lnTo>
                <a:lnTo>
                  <a:pt x="20909" y="89"/>
                </a:lnTo>
                <a:lnTo>
                  <a:pt x="20752" y="0"/>
                </a:lnTo>
                <a:lnTo>
                  <a:pt x="7566" y="0"/>
                </a:lnTo>
                <a:lnTo>
                  <a:pt x="7158" y="89"/>
                </a:lnTo>
                <a:lnTo>
                  <a:pt x="6750" y="267"/>
                </a:lnTo>
                <a:lnTo>
                  <a:pt x="6310" y="711"/>
                </a:lnTo>
                <a:lnTo>
                  <a:pt x="5840" y="1156"/>
                </a:lnTo>
                <a:lnTo>
                  <a:pt x="5400" y="1867"/>
                </a:lnTo>
                <a:lnTo>
                  <a:pt x="5023" y="2489"/>
                </a:lnTo>
                <a:lnTo>
                  <a:pt x="4678" y="3289"/>
                </a:lnTo>
                <a:lnTo>
                  <a:pt x="4395" y="4178"/>
                </a:lnTo>
                <a:lnTo>
                  <a:pt x="377" y="17511"/>
                </a:lnTo>
                <a:lnTo>
                  <a:pt x="220" y="18044"/>
                </a:lnTo>
                <a:lnTo>
                  <a:pt x="94" y="18667"/>
                </a:lnTo>
                <a:lnTo>
                  <a:pt x="31" y="19200"/>
                </a:lnTo>
                <a:lnTo>
                  <a:pt x="0" y="19822"/>
                </a:lnTo>
                <a:lnTo>
                  <a:pt x="31" y="20178"/>
                </a:lnTo>
                <a:lnTo>
                  <a:pt x="94" y="20622"/>
                </a:lnTo>
                <a:lnTo>
                  <a:pt x="188" y="20889"/>
                </a:lnTo>
                <a:lnTo>
                  <a:pt x="345" y="21244"/>
                </a:lnTo>
                <a:lnTo>
                  <a:pt x="502" y="21422"/>
                </a:lnTo>
                <a:lnTo>
                  <a:pt x="659" y="21511"/>
                </a:lnTo>
                <a:lnTo>
                  <a:pt x="848" y="21600"/>
                </a:lnTo>
                <a:lnTo>
                  <a:pt x="14034" y="21600"/>
                </a:lnTo>
                <a:lnTo>
                  <a:pt x="14442" y="21511"/>
                </a:lnTo>
                <a:lnTo>
                  <a:pt x="14881" y="21333"/>
                </a:lnTo>
                <a:lnTo>
                  <a:pt x="15760" y="20444"/>
                </a:lnTo>
                <a:lnTo>
                  <a:pt x="16200" y="19822"/>
                </a:lnTo>
                <a:lnTo>
                  <a:pt x="16577" y="19111"/>
                </a:lnTo>
                <a:lnTo>
                  <a:pt x="16922" y="18311"/>
                </a:lnTo>
                <a:lnTo>
                  <a:pt x="17173" y="17511"/>
                </a:lnTo>
                <a:lnTo>
                  <a:pt x="21223" y="4178"/>
                </a:lnTo>
                <a:lnTo>
                  <a:pt x="21380" y="3556"/>
                </a:lnTo>
                <a:lnTo>
                  <a:pt x="21506" y="3022"/>
                </a:lnTo>
                <a:lnTo>
                  <a:pt x="21569" y="2400"/>
                </a:lnTo>
                <a:lnTo>
                  <a:pt x="21600" y="1867"/>
                </a:lnTo>
                <a:lnTo>
                  <a:pt x="21569" y="1422"/>
                </a:lnTo>
                <a:lnTo>
                  <a:pt x="21506" y="978"/>
                </a:lnTo>
                <a:lnTo>
                  <a:pt x="21380" y="711"/>
                </a:lnTo>
                <a:lnTo>
                  <a:pt x="21255" y="3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/>
              <a:t>Wersja elektroniczna a wersja papierowa formularza</a:t>
            </a:r>
            <a:endParaRPr sz="3600"/>
          </a:p>
        </p:txBody>
      </p:sp>
      <p:sp>
        <p:nvSpPr>
          <p:cNvPr id="520" name="Google Shape;520;p49"/>
          <p:cNvSpPr>
            <a:spLocks noGrp="1"/>
          </p:cNvSpPr>
          <p:nvPr>
            <p:ph type="dgm" idx="2"/>
          </p:nvPr>
        </p:nvSpPr>
        <p:spPr>
          <a:xfrm>
            <a:off x="503250" y="2074875"/>
            <a:ext cx="9065100" cy="398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/>
              <a:t>Komisja wczytuje złożoną przez świadczeniodawcę na nośniku elektronicznym ofertę do systemu informatycznego i sprawdza, czy forma elektroniczna oferty jest zgodna ze złożoną wersją papierową oferty. 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/>
              <a:t>W przypadku, gdy nośnika elektronicznego nie można odczytać bądź wersja elektroniczna i papierowa oferty nie są zgodne, komisja wzywa oferenta do uzupełnienia braków tj. dostarczenia nowego nośnika zawierającego ofertę w formie elektronicznej zgodną ze złożoną wersją papierową.</a:t>
            </a:r>
            <a:endParaRPr sz="2400"/>
          </a:p>
        </p:txBody>
      </p:sp>
      <p:sp>
        <p:nvSpPr>
          <p:cNvPr id="521" name="Google Shape;521;p49"/>
          <p:cNvSpPr/>
          <p:nvPr/>
        </p:nvSpPr>
        <p:spPr>
          <a:xfrm>
            <a:off x="10177725" y="2019650"/>
            <a:ext cx="1223370" cy="1325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04" y="5955"/>
                </a:moveTo>
                <a:lnTo>
                  <a:pt x="21156" y="5622"/>
                </a:lnTo>
                <a:lnTo>
                  <a:pt x="21008" y="5326"/>
                </a:lnTo>
                <a:lnTo>
                  <a:pt x="20823" y="5104"/>
                </a:lnTo>
                <a:lnTo>
                  <a:pt x="20638" y="4845"/>
                </a:lnTo>
                <a:lnTo>
                  <a:pt x="16681" y="962"/>
                </a:lnTo>
                <a:lnTo>
                  <a:pt x="16496" y="740"/>
                </a:lnTo>
                <a:lnTo>
                  <a:pt x="15978" y="444"/>
                </a:lnTo>
                <a:lnTo>
                  <a:pt x="15645" y="259"/>
                </a:lnTo>
                <a:lnTo>
                  <a:pt x="15275" y="148"/>
                </a:lnTo>
                <a:lnTo>
                  <a:pt x="14684" y="0"/>
                </a:lnTo>
                <a:lnTo>
                  <a:pt x="1073" y="0"/>
                </a:lnTo>
                <a:lnTo>
                  <a:pt x="814" y="74"/>
                </a:lnTo>
                <a:lnTo>
                  <a:pt x="592" y="185"/>
                </a:lnTo>
                <a:lnTo>
                  <a:pt x="185" y="592"/>
                </a:lnTo>
                <a:lnTo>
                  <a:pt x="74" y="814"/>
                </a:lnTo>
                <a:lnTo>
                  <a:pt x="0" y="1073"/>
                </a:lnTo>
                <a:lnTo>
                  <a:pt x="0" y="20527"/>
                </a:lnTo>
                <a:lnTo>
                  <a:pt x="74" y="20749"/>
                </a:lnTo>
                <a:lnTo>
                  <a:pt x="185" y="21008"/>
                </a:lnTo>
                <a:lnTo>
                  <a:pt x="370" y="21193"/>
                </a:lnTo>
                <a:lnTo>
                  <a:pt x="592" y="21341"/>
                </a:lnTo>
                <a:lnTo>
                  <a:pt x="814" y="21526"/>
                </a:lnTo>
                <a:lnTo>
                  <a:pt x="1332" y="21600"/>
                </a:lnTo>
                <a:lnTo>
                  <a:pt x="20232" y="21600"/>
                </a:lnTo>
                <a:lnTo>
                  <a:pt x="20527" y="21563"/>
                </a:lnTo>
                <a:lnTo>
                  <a:pt x="20749" y="21526"/>
                </a:lnTo>
                <a:lnTo>
                  <a:pt x="21008" y="21341"/>
                </a:lnTo>
                <a:lnTo>
                  <a:pt x="21193" y="21193"/>
                </a:lnTo>
                <a:lnTo>
                  <a:pt x="21341" y="21008"/>
                </a:lnTo>
                <a:lnTo>
                  <a:pt x="21489" y="20749"/>
                </a:lnTo>
                <a:lnTo>
                  <a:pt x="21563" y="20527"/>
                </a:lnTo>
                <a:lnTo>
                  <a:pt x="21600" y="20232"/>
                </a:lnTo>
                <a:lnTo>
                  <a:pt x="21600" y="7175"/>
                </a:lnTo>
                <a:lnTo>
                  <a:pt x="21563" y="6916"/>
                </a:lnTo>
                <a:lnTo>
                  <a:pt x="21526" y="6584"/>
                </a:lnTo>
                <a:lnTo>
                  <a:pt x="21415" y="6288"/>
                </a:lnTo>
                <a:lnTo>
                  <a:pt x="21304" y="5955"/>
                </a:lnTo>
                <a:close/>
                <a:moveTo>
                  <a:pt x="8988" y="2219"/>
                </a:moveTo>
                <a:lnTo>
                  <a:pt x="9025" y="2071"/>
                </a:lnTo>
                <a:lnTo>
                  <a:pt x="9136" y="1923"/>
                </a:lnTo>
                <a:lnTo>
                  <a:pt x="9247" y="1812"/>
                </a:lnTo>
                <a:lnTo>
                  <a:pt x="9432" y="1775"/>
                </a:lnTo>
                <a:lnTo>
                  <a:pt x="12132" y="1775"/>
                </a:lnTo>
                <a:lnTo>
                  <a:pt x="12279" y="1812"/>
                </a:lnTo>
                <a:lnTo>
                  <a:pt x="12427" y="1923"/>
                </a:lnTo>
                <a:lnTo>
                  <a:pt x="12575" y="2071"/>
                </a:lnTo>
                <a:lnTo>
                  <a:pt x="12575" y="6916"/>
                </a:lnTo>
                <a:lnTo>
                  <a:pt x="12427" y="7064"/>
                </a:lnTo>
                <a:lnTo>
                  <a:pt x="12279" y="7138"/>
                </a:lnTo>
                <a:lnTo>
                  <a:pt x="12132" y="7175"/>
                </a:lnTo>
                <a:lnTo>
                  <a:pt x="9432" y="7175"/>
                </a:lnTo>
                <a:lnTo>
                  <a:pt x="9247" y="7138"/>
                </a:lnTo>
                <a:lnTo>
                  <a:pt x="9136" y="7064"/>
                </a:lnTo>
                <a:lnTo>
                  <a:pt x="9025" y="6916"/>
                </a:lnTo>
                <a:lnTo>
                  <a:pt x="8988" y="6732"/>
                </a:lnTo>
                <a:lnTo>
                  <a:pt x="8988" y="2219"/>
                </a:lnTo>
                <a:close/>
                <a:moveTo>
                  <a:pt x="16200" y="19788"/>
                </a:moveTo>
                <a:lnTo>
                  <a:pt x="5363" y="19788"/>
                </a:lnTo>
                <a:lnTo>
                  <a:pt x="5363" y="14425"/>
                </a:lnTo>
                <a:lnTo>
                  <a:pt x="16200" y="14425"/>
                </a:lnTo>
                <a:lnTo>
                  <a:pt x="16200" y="19788"/>
                </a:lnTo>
                <a:close/>
                <a:moveTo>
                  <a:pt x="19788" y="19788"/>
                </a:moveTo>
                <a:lnTo>
                  <a:pt x="18012" y="19788"/>
                </a:lnTo>
                <a:lnTo>
                  <a:pt x="18012" y="13944"/>
                </a:lnTo>
                <a:lnTo>
                  <a:pt x="17975" y="13685"/>
                </a:lnTo>
                <a:lnTo>
                  <a:pt x="17864" y="13426"/>
                </a:lnTo>
                <a:lnTo>
                  <a:pt x="17753" y="13204"/>
                </a:lnTo>
                <a:lnTo>
                  <a:pt x="17605" y="12982"/>
                </a:lnTo>
                <a:lnTo>
                  <a:pt x="17384" y="12797"/>
                </a:lnTo>
                <a:lnTo>
                  <a:pt x="17162" y="12686"/>
                </a:lnTo>
                <a:lnTo>
                  <a:pt x="16903" y="12612"/>
                </a:lnTo>
                <a:lnTo>
                  <a:pt x="4660" y="12612"/>
                </a:lnTo>
                <a:lnTo>
                  <a:pt x="4401" y="12686"/>
                </a:lnTo>
                <a:lnTo>
                  <a:pt x="4179" y="12797"/>
                </a:lnTo>
                <a:lnTo>
                  <a:pt x="3773" y="13204"/>
                </a:lnTo>
                <a:lnTo>
                  <a:pt x="3662" y="13426"/>
                </a:lnTo>
                <a:lnTo>
                  <a:pt x="3588" y="13944"/>
                </a:lnTo>
                <a:lnTo>
                  <a:pt x="3588" y="19788"/>
                </a:lnTo>
                <a:lnTo>
                  <a:pt x="1775" y="19788"/>
                </a:lnTo>
                <a:lnTo>
                  <a:pt x="1775" y="1775"/>
                </a:lnTo>
                <a:lnTo>
                  <a:pt x="3588" y="1775"/>
                </a:lnTo>
                <a:lnTo>
                  <a:pt x="3588" y="7656"/>
                </a:lnTo>
                <a:lnTo>
                  <a:pt x="3662" y="8174"/>
                </a:lnTo>
                <a:lnTo>
                  <a:pt x="3773" y="8359"/>
                </a:lnTo>
                <a:lnTo>
                  <a:pt x="4179" y="8766"/>
                </a:lnTo>
                <a:lnTo>
                  <a:pt x="4401" y="8914"/>
                </a:lnTo>
                <a:lnTo>
                  <a:pt x="4660" y="8988"/>
                </a:lnTo>
                <a:lnTo>
                  <a:pt x="13278" y="8988"/>
                </a:lnTo>
                <a:lnTo>
                  <a:pt x="13574" y="8914"/>
                </a:lnTo>
                <a:lnTo>
                  <a:pt x="13759" y="8766"/>
                </a:lnTo>
                <a:lnTo>
                  <a:pt x="14018" y="8581"/>
                </a:lnTo>
                <a:lnTo>
                  <a:pt x="14166" y="8359"/>
                </a:lnTo>
                <a:lnTo>
                  <a:pt x="14277" y="8174"/>
                </a:lnTo>
                <a:lnTo>
                  <a:pt x="14351" y="7915"/>
                </a:lnTo>
                <a:lnTo>
                  <a:pt x="14388" y="7656"/>
                </a:lnTo>
                <a:lnTo>
                  <a:pt x="14388" y="1775"/>
                </a:lnTo>
                <a:lnTo>
                  <a:pt x="14647" y="1812"/>
                </a:lnTo>
                <a:lnTo>
                  <a:pt x="14905" y="1923"/>
                </a:lnTo>
                <a:lnTo>
                  <a:pt x="15201" y="2071"/>
                </a:lnTo>
                <a:lnTo>
                  <a:pt x="15386" y="2219"/>
                </a:lnTo>
                <a:lnTo>
                  <a:pt x="19344" y="6177"/>
                </a:lnTo>
                <a:lnTo>
                  <a:pt x="19529" y="6325"/>
                </a:lnTo>
                <a:lnTo>
                  <a:pt x="19640" y="6658"/>
                </a:lnTo>
                <a:lnTo>
                  <a:pt x="19751" y="6953"/>
                </a:lnTo>
                <a:lnTo>
                  <a:pt x="19788" y="7175"/>
                </a:lnTo>
                <a:lnTo>
                  <a:pt x="19788" y="197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0177723" y="3910277"/>
            <a:ext cx="1223398" cy="1423741"/>
            <a:chOff x="10177723" y="3910277"/>
            <a:chExt cx="1223398" cy="1423741"/>
          </a:xfrm>
        </p:grpSpPr>
        <p:sp>
          <p:nvSpPr>
            <p:cNvPr id="522" name="Google Shape;522;p49"/>
            <p:cNvSpPr/>
            <p:nvPr/>
          </p:nvSpPr>
          <p:spPr>
            <a:xfrm>
              <a:off x="10375929" y="4819698"/>
              <a:ext cx="621918" cy="1692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6585"/>
                  </a:moveTo>
                  <a:lnTo>
                    <a:pt x="396" y="0"/>
                  </a:lnTo>
                  <a:lnTo>
                    <a:pt x="0" y="15278"/>
                  </a:lnTo>
                  <a:lnTo>
                    <a:pt x="21204" y="21600"/>
                  </a:lnTo>
                  <a:lnTo>
                    <a:pt x="21600" y="6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9"/>
            <p:cNvSpPr/>
            <p:nvPr/>
          </p:nvSpPr>
          <p:spPr>
            <a:xfrm>
              <a:off x="10375926" y="5026672"/>
              <a:ext cx="608310" cy="119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37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9"/>
            <p:cNvSpPr/>
            <p:nvPr/>
          </p:nvSpPr>
          <p:spPr>
            <a:xfrm>
              <a:off x="10526291" y="4292860"/>
              <a:ext cx="594648" cy="3887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5910"/>
                  </a:moveTo>
                  <a:lnTo>
                    <a:pt x="2400" y="0"/>
                  </a:lnTo>
                  <a:lnTo>
                    <a:pt x="0" y="5690"/>
                  </a:lnTo>
                  <a:lnTo>
                    <a:pt x="19200" y="21600"/>
                  </a:lnTo>
                  <a:lnTo>
                    <a:pt x="21600" y="15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9"/>
            <p:cNvSpPr/>
            <p:nvPr/>
          </p:nvSpPr>
          <p:spPr>
            <a:xfrm>
              <a:off x="10416937" y="4568825"/>
              <a:ext cx="621918" cy="26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2171"/>
                  </a:moveTo>
                  <a:lnTo>
                    <a:pt x="1178" y="0"/>
                  </a:lnTo>
                  <a:lnTo>
                    <a:pt x="0" y="9771"/>
                  </a:lnTo>
                  <a:lnTo>
                    <a:pt x="20422" y="21600"/>
                  </a:lnTo>
                  <a:lnTo>
                    <a:pt x="21600" y="121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9"/>
            <p:cNvSpPr/>
            <p:nvPr/>
          </p:nvSpPr>
          <p:spPr>
            <a:xfrm>
              <a:off x="10177723" y="4750710"/>
              <a:ext cx="1018278" cy="583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16" y="18064"/>
                  </a:moveTo>
                  <a:lnTo>
                    <a:pt x="2281" y="18064"/>
                  </a:lnTo>
                  <a:lnTo>
                    <a:pt x="228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416" y="0"/>
                  </a:lnTo>
                  <a:lnTo>
                    <a:pt x="19416" y="180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9"/>
            <p:cNvSpPr/>
            <p:nvPr/>
          </p:nvSpPr>
          <p:spPr>
            <a:xfrm>
              <a:off x="11161901" y="3910277"/>
              <a:ext cx="239220" cy="577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63" y="0"/>
                  </a:moveTo>
                  <a:lnTo>
                    <a:pt x="0" y="785"/>
                  </a:lnTo>
                  <a:lnTo>
                    <a:pt x="9856" y="21600"/>
                  </a:lnTo>
                  <a:lnTo>
                    <a:pt x="21600" y="20815"/>
                  </a:lnTo>
                  <a:lnTo>
                    <a:pt x="121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9"/>
            <p:cNvSpPr/>
            <p:nvPr/>
          </p:nvSpPr>
          <p:spPr>
            <a:xfrm>
              <a:off x="10792835" y="4023172"/>
              <a:ext cx="451062" cy="5393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869"/>
                  </a:moveTo>
                  <a:lnTo>
                    <a:pt x="16607" y="21600"/>
                  </a:lnTo>
                  <a:lnTo>
                    <a:pt x="21600" y="18900"/>
                  </a:lnTo>
                  <a:lnTo>
                    <a:pt x="5210" y="0"/>
                  </a:lnTo>
                  <a:lnTo>
                    <a:pt x="0" y="28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0"/>
          <p:cNvSpPr>
            <a:spLocks noGrp="1"/>
          </p:cNvSpPr>
          <p:nvPr>
            <p:ph type="dgm" idx="2"/>
          </p:nvPr>
        </p:nvSpPr>
        <p:spPr>
          <a:xfrm>
            <a:off x="310313" y="271138"/>
            <a:ext cx="11393400" cy="38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000" dirty="0"/>
              <a:t>Komisja konkursowa może przeprowadzić weryfikację oferenta w celu potwierdzenia prawdziwości i prawidłowości danych zawartych w ofercie, w szczególności przez oględziny pomieszczeń i urządzeń przedsiębiorstwa podmiotu leczniczego, przy pomocy którego wykonywana ma być umowa, a także zażądać przekazania dokumentów potwierdzających dane i informacje przekazane w toku postępowania przez oferenta.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000" dirty="0"/>
              <a:t>    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000" b="1" u="sng" dirty="0"/>
              <a:t>Komisja podczas weryfikacji w szczególności może sprawdzić:</a:t>
            </a:r>
            <a:endParaRPr sz="20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00" b="1" u="sng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l-PL" sz="2000" dirty="0"/>
              <a:t>wyposażenie w sprzęt niezbędny do przeprowadzania procesu </a:t>
            </a:r>
            <a:r>
              <a:rPr lang="pl-PL" sz="2000" dirty="0" err="1"/>
              <a:t>diagnostyczno</a:t>
            </a:r>
            <a:r>
              <a:rPr lang="pl-PL" sz="2000" dirty="0"/>
              <a:t> – terapeutycznego </a:t>
            </a:r>
            <a:br>
              <a:rPr lang="pl-PL" sz="2000" dirty="0"/>
            </a:br>
            <a:r>
              <a:rPr lang="pl-PL" sz="2000" dirty="0"/>
              <a:t>w danym zakresie;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l-PL" sz="2000" dirty="0"/>
              <a:t>pomieszczenia niezbędne do wykonywania świadczeń opieki zdrowotnej z oceną warunków </a:t>
            </a:r>
            <a:r>
              <a:rPr lang="pl-PL" sz="2000" dirty="0" err="1"/>
              <a:t>sanitarno</a:t>
            </a:r>
            <a:r>
              <a:rPr lang="pl-PL" sz="2000" dirty="0"/>
              <a:t> – higienicznych;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l-PL" sz="2000" dirty="0"/>
              <a:t>spełnienie wymogów w zakresie zapewnienia dostępu do miejsca udzielania świadczeń opieki zdrowotnej dla osób niepełnosprawnych;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l-PL" sz="2000" dirty="0"/>
              <a:t>dokumenty potwierdzające kwalifikacje personelu udzielającego świadczeń wraz z dokumentacją określającą gotowość do udzielania świadczeń od pierwszego dnia obowiązywania umowy o udzielanie świadczeń opieki zdrowotnej przez każdą z wymienionych osób w wykazie personelu.</a:t>
            </a:r>
            <a:endParaRPr sz="2000" dirty="0"/>
          </a:p>
        </p:txBody>
      </p:sp>
      <p:grpSp>
        <p:nvGrpSpPr>
          <p:cNvPr id="2" name="Grupa 1"/>
          <p:cNvGrpSpPr/>
          <p:nvPr/>
        </p:nvGrpSpPr>
        <p:grpSpPr>
          <a:xfrm>
            <a:off x="10910184" y="4676568"/>
            <a:ext cx="424357" cy="415851"/>
            <a:chOff x="10759459" y="4608324"/>
            <a:chExt cx="448611" cy="483287"/>
          </a:xfrm>
        </p:grpSpPr>
        <p:sp>
          <p:nvSpPr>
            <p:cNvPr id="3" name="Freeform 109"/>
            <p:cNvSpPr/>
            <p:nvPr/>
          </p:nvSpPr>
          <p:spPr>
            <a:xfrm>
              <a:off x="10759459" y="4786034"/>
              <a:ext cx="309911" cy="30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3" y="14519"/>
                  </a:moveTo>
                  <a:lnTo>
                    <a:pt x="18421" y="15028"/>
                  </a:lnTo>
                  <a:lnTo>
                    <a:pt x="18067" y="15487"/>
                  </a:lnTo>
                  <a:lnTo>
                    <a:pt x="17714" y="15996"/>
                  </a:lnTo>
                  <a:lnTo>
                    <a:pt x="17310" y="16455"/>
                  </a:lnTo>
                  <a:lnTo>
                    <a:pt x="16907" y="16811"/>
                  </a:lnTo>
                  <a:lnTo>
                    <a:pt x="16503" y="17219"/>
                  </a:lnTo>
                  <a:lnTo>
                    <a:pt x="15493" y="17932"/>
                  </a:lnTo>
                  <a:lnTo>
                    <a:pt x="15039" y="18187"/>
                  </a:lnTo>
                  <a:lnTo>
                    <a:pt x="14484" y="18492"/>
                  </a:lnTo>
                  <a:lnTo>
                    <a:pt x="13929" y="18645"/>
                  </a:lnTo>
                  <a:lnTo>
                    <a:pt x="13374" y="18849"/>
                  </a:lnTo>
                  <a:lnTo>
                    <a:pt x="12768" y="18951"/>
                  </a:lnTo>
                  <a:lnTo>
                    <a:pt x="12264" y="19053"/>
                  </a:lnTo>
                  <a:lnTo>
                    <a:pt x="11658" y="19104"/>
                  </a:lnTo>
                  <a:lnTo>
                    <a:pt x="10194" y="19104"/>
                  </a:lnTo>
                  <a:lnTo>
                    <a:pt x="9336" y="19002"/>
                  </a:lnTo>
                  <a:lnTo>
                    <a:pt x="8529" y="18798"/>
                  </a:lnTo>
                  <a:lnTo>
                    <a:pt x="7772" y="18543"/>
                  </a:lnTo>
                  <a:lnTo>
                    <a:pt x="7015" y="18136"/>
                  </a:lnTo>
                  <a:lnTo>
                    <a:pt x="5602" y="17219"/>
                  </a:lnTo>
                  <a:lnTo>
                    <a:pt x="4996" y="16608"/>
                  </a:lnTo>
                  <a:lnTo>
                    <a:pt x="4391" y="15945"/>
                  </a:lnTo>
                  <a:lnTo>
                    <a:pt x="3836" y="15283"/>
                  </a:lnTo>
                  <a:lnTo>
                    <a:pt x="3432" y="14570"/>
                  </a:lnTo>
                  <a:lnTo>
                    <a:pt x="3079" y="13806"/>
                  </a:lnTo>
                  <a:lnTo>
                    <a:pt x="2826" y="13042"/>
                  </a:lnTo>
                  <a:lnTo>
                    <a:pt x="2574" y="12175"/>
                  </a:lnTo>
                  <a:lnTo>
                    <a:pt x="2473" y="11360"/>
                  </a:lnTo>
                  <a:lnTo>
                    <a:pt x="2422" y="10494"/>
                  </a:lnTo>
                  <a:lnTo>
                    <a:pt x="2473" y="9832"/>
                  </a:lnTo>
                  <a:lnTo>
                    <a:pt x="2523" y="9221"/>
                  </a:lnTo>
                  <a:lnTo>
                    <a:pt x="2675" y="8558"/>
                  </a:lnTo>
                  <a:lnTo>
                    <a:pt x="2826" y="7998"/>
                  </a:lnTo>
                  <a:lnTo>
                    <a:pt x="2978" y="7387"/>
                  </a:lnTo>
                  <a:lnTo>
                    <a:pt x="3533" y="6266"/>
                  </a:lnTo>
                  <a:lnTo>
                    <a:pt x="3836" y="5706"/>
                  </a:lnTo>
                  <a:lnTo>
                    <a:pt x="4239" y="5196"/>
                  </a:lnTo>
                  <a:lnTo>
                    <a:pt x="4593" y="4738"/>
                  </a:lnTo>
                  <a:lnTo>
                    <a:pt x="5501" y="3821"/>
                  </a:lnTo>
                  <a:lnTo>
                    <a:pt x="5955" y="3464"/>
                  </a:lnTo>
                  <a:lnTo>
                    <a:pt x="6460" y="3108"/>
                  </a:lnTo>
                  <a:lnTo>
                    <a:pt x="7015" y="2802"/>
                  </a:lnTo>
                  <a:lnTo>
                    <a:pt x="7621" y="2496"/>
                  </a:lnTo>
                  <a:lnTo>
                    <a:pt x="7267" y="0"/>
                  </a:lnTo>
                  <a:lnTo>
                    <a:pt x="6460" y="306"/>
                  </a:lnTo>
                  <a:lnTo>
                    <a:pt x="5703" y="713"/>
                  </a:lnTo>
                  <a:lnTo>
                    <a:pt x="4996" y="1121"/>
                  </a:lnTo>
                  <a:lnTo>
                    <a:pt x="4340" y="1579"/>
                  </a:lnTo>
                  <a:lnTo>
                    <a:pt x="3684" y="2140"/>
                  </a:lnTo>
                  <a:lnTo>
                    <a:pt x="3079" y="2751"/>
                  </a:lnTo>
                  <a:lnTo>
                    <a:pt x="2523" y="3413"/>
                  </a:lnTo>
                  <a:lnTo>
                    <a:pt x="2019" y="4075"/>
                  </a:lnTo>
                  <a:lnTo>
                    <a:pt x="1514" y="4840"/>
                  </a:lnTo>
                  <a:lnTo>
                    <a:pt x="1110" y="5553"/>
                  </a:lnTo>
                  <a:lnTo>
                    <a:pt x="807" y="6317"/>
                  </a:lnTo>
                  <a:lnTo>
                    <a:pt x="454" y="7132"/>
                  </a:lnTo>
                  <a:lnTo>
                    <a:pt x="252" y="7896"/>
                  </a:lnTo>
                  <a:lnTo>
                    <a:pt x="101" y="8711"/>
                  </a:lnTo>
                  <a:lnTo>
                    <a:pt x="50" y="9628"/>
                  </a:lnTo>
                  <a:lnTo>
                    <a:pt x="0" y="10494"/>
                  </a:lnTo>
                  <a:lnTo>
                    <a:pt x="50" y="11208"/>
                  </a:lnTo>
                  <a:lnTo>
                    <a:pt x="101" y="11972"/>
                  </a:lnTo>
                  <a:lnTo>
                    <a:pt x="202" y="12685"/>
                  </a:lnTo>
                  <a:lnTo>
                    <a:pt x="353" y="13347"/>
                  </a:lnTo>
                  <a:lnTo>
                    <a:pt x="555" y="14060"/>
                  </a:lnTo>
                  <a:lnTo>
                    <a:pt x="858" y="14723"/>
                  </a:lnTo>
                  <a:lnTo>
                    <a:pt x="1110" y="15385"/>
                  </a:lnTo>
                  <a:lnTo>
                    <a:pt x="1464" y="16047"/>
                  </a:lnTo>
                  <a:lnTo>
                    <a:pt x="1867" y="16709"/>
                  </a:lnTo>
                  <a:lnTo>
                    <a:pt x="2271" y="17270"/>
                  </a:lnTo>
                  <a:lnTo>
                    <a:pt x="2776" y="17881"/>
                  </a:lnTo>
                  <a:lnTo>
                    <a:pt x="3735" y="18849"/>
                  </a:lnTo>
                  <a:lnTo>
                    <a:pt x="4290" y="19308"/>
                  </a:lnTo>
                  <a:lnTo>
                    <a:pt x="5501" y="20123"/>
                  </a:lnTo>
                  <a:lnTo>
                    <a:pt x="6157" y="20479"/>
                  </a:lnTo>
                  <a:lnTo>
                    <a:pt x="6813" y="20785"/>
                  </a:lnTo>
                  <a:lnTo>
                    <a:pt x="7520" y="21040"/>
                  </a:lnTo>
                  <a:lnTo>
                    <a:pt x="8176" y="21294"/>
                  </a:lnTo>
                  <a:lnTo>
                    <a:pt x="8882" y="21447"/>
                  </a:lnTo>
                  <a:lnTo>
                    <a:pt x="9589" y="21549"/>
                  </a:lnTo>
                  <a:lnTo>
                    <a:pt x="10295" y="21600"/>
                  </a:lnTo>
                  <a:lnTo>
                    <a:pt x="11910" y="21600"/>
                  </a:lnTo>
                  <a:lnTo>
                    <a:pt x="12768" y="21498"/>
                  </a:lnTo>
                  <a:lnTo>
                    <a:pt x="13677" y="21345"/>
                  </a:lnTo>
                  <a:lnTo>
                    <a:pt x="14484" y="21091"/>
                  </a:lnTo>
                  <a:lnTo>
                    <a:pt x="15292" y="20785"/>
                  </a:lnTo>
                  <a:lnTo>
                    <a:pt x="16049" y="20428"/>
                  </a:lnTo>
                  <a:lnTo>
                    <a:pt x="16806" y="20021"/>
                  </a:lnTo>
                  <a:lnTo>
                    <a:pt x="17563" y="19460"/>
                  </a:lnTo>
                  <a:lnTo>
                    <a:pt x="18219" y="18900"/>
                  </a:lnTo>
                  <a:lnTo>
                    <a:pt x="18875" y="18289"/>
                  </a:lnTo>
                  <a:lnTo>
                    <a:pt x="19480" y="17677"/>
                  </a:lnTo>
                  <a:lnTo>
                    <a:pt x="20036" y="16964"/>
                  </a:lnTo>
                  <a:lnTo>
                    <a:pt x="20540" y="16251"/>
                  </a:lnTo>
                  <a:lnTo>
                    <a:pt x="20893" y="15487"/>
                  </a:lnTo>
                  <a:lnTo>
                    <a:pt x="21297" y="14723"/>
                  </a:lnTo>
                  <a:lnTo>
                    <a:pt x="21600" y="13857"/>
                  </a:lnTo>
                  <a:lnTo>
                    <a:pt x="19632" y="9883"/>
                  </a:lnTo>
                  <a:lnTo>
                    <a:pt x="19632" y="11106"/>
                  </a:lnTo>
                  <a:lnTo>
                    <a:pt x="19581" y="11717"/>
                  </a:lnTo>
                  <a:lnTo>
                    <a:pt x="19480" y="12277"/>
                  </a:lnTo>
                  <a:lnTo>
                    <a:pt x="19178" y="13398"/>
                  </a:lnTo>
                  <a:lnTo>
                    <a:pt x="18673" y="14519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" name="Freeform 110"/>
            <p:cNvSpPr/>
            <p:nvPr/>
          </p:nvSpPr>
          <p:spPr>
            <a:xfrm>
              <a:off x="10874320" y="4608324"/>
              <a:ext cx="333750" cy="41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1" y="18050"/>
                  </a:moveTo>
                  <a:lnTo>
                    <a:pt x="17018" y="19448"/>
                  </a:lnTo>
                  <a:lnTo>
                    <a:pt x="12997" y="12915"/>
                  </a:lnTo>
                  <a:lnTo>
                    <a:pt x="12810" y="12726"/>
                  </a:lnTo>
                  <a:lnTo>
                    <a:pt x="12577" y="12537"/>
                  </a:lnTo>
                  <a:lnTo>
                    <a:pt x="12296" y="12462"/>
                  </a:lnTo>
                  <a:lnTo>
                    <a:pt x="11922" y="12424"/>
                  </a:lnTo>
                  <a:lnTo>
                    <a:pt x="3834" y="12424"/>
                  </a:lnTo>
                  <a:lnTo>
                    <a:pt x="3600" y="10573"/>
                  </a:lnTo>
                  <a:lnTo>
                    <a:pt x="10800" y="10573"/>
                  </a:lnTo>
                  <a:lnTo>
                    <a:pt x="10800" y="8761"/>
                  </a:lnTo>
                  <a:lnTo>
                    <a:pt x="3319" y="8761"/>
                  </a:lnTo>
                  <a:lnTo>
                    <a:pt x="2665" y="4607"/>
                  </a:lnTo>
                  <a:lnTo>
                    <a:pt x="3179" y="4607"/>
                  </a:lnTo>
                  <a:lnTo>
                    <a:pt x="3506" y="4569"/>
                  </a:lnTo>
                  <a:lnTo>
                    <a:pt x="3740" y="4456"/>
                  </a:lnTo>
                  <a:lnTo>
                    <a:pt x="4068" y="4380"/>
                  </a:lnTo>
                  <a:lnTo>
                    <a:pt x="4301" y="4305"/>
                  </a:lnTo>
                  <a:lnTo>
                    <a:pt x="4488" y="4154"/>
                  </a:lnTo>
                  <a:lnTo>
                    <a:pt x="4769" y="3965"/>
                  </a:lnTo>
                  <a:lnTo>
                    <a:pt x="5190" y="3625"/>
                  </a:lnTo>
                  <a:lnTo>
                    <a:pt x="5330" y="3399"/>
                  </a:lnTo>
                  <a:lnTo>
                    <a:pt x="5470" y="3210"/>
                  </a:lnTo>
                  <a:lnTo>
                    <a:pt x="5564" y="3021"/>
                  </a:lnTo>
                  <a:lnTo>
                    <a:pt x="5610" y="2757"/>
                  </a:lnTo>
                  <a:lnTo>
                    <a:pt x="5657" y="2568"/>
                  </a:lnTo>
                  <a:lnTo>
                    <a:pt x="5657" y="2077"/>
                  </a:lnTo>
                  <a:lnTo>
                    <a:pt x="5564" y="1624"/>
                  </a:lnTo>
                  <a:lnTo>
                    <a:pt x="5470" y="1397"/>
                  </a:lnTo>
                  <a:lnTo>
                    <a:pt x="5377" y="1208"/>
                  </a:lnTo>
                  <a:lnTo>
                    <a:pt x="5236" y="1057"/>
                  </a:lnTo>
                  <a:lnTo>
                    <a:pt x="5049" y="831"/>
                  </a:lnTo>
                  <a:lnTo>
                    <a:pt x="4675" y="529"/>
                  </a:lnTo>
                  <a:lnTo>
                    <a:pt x="4395" y="378"/>
                  </a:lnTo>
                  <a:lnTo>
                    <a:pt x="4208" y="264"/>
                  </a:lnTo>
                  <a:lnTo>
                    <a:pt x="3974" y="189"/>
                  </a:lnTo>
                  <a:lnTo>
                    <a:pt x="3413" y="38"/>
                  </a:lnTo>
                  <a:lnTo>
                    <a:pt x="3132" y="38"/>
                  </a:lnTo>
                  <a:lnTo>
                    <a:pt x="2852" y="0"/>
                  </a:lnTo>
                  <a:lnTo>
                    <a:pt x="2384" y="38"/>
                  </a:lnTo>
                  <a:lnTo>
                    <a:pt x="1917" y="113"/>
                  </a:lnTo>
                  <a:lnTo>
                    <a:pt x="1543" y="264"/>
                  </a:lnTo>
                  <a:lnTo>
                    <a:pt x="1122" y="491"/>
                  </a:lnTo>
                  <a:lnTo>
                    <a:pt x="795" y="680"/>
                  </a:lnTo>
                  <a:lnTo>
                    <a:pt x="468" y="982"/>
                  </a:lnTo>
                  <a:lnTo>
                    <a:pt x="281" y="1284"/>
                  </a:lnTo>
                  <a:lnTo>
                    <a:pt x="140" y="1662"/>
                  </a:lnTo>
                  <a:lnTo>
                    <a:pt x="0" y="2001"/>
                  </a:lnTo>
                  <a:lnTo>
                    <a:pt x="0" y="2228"/>
                  </a:lnTo>
                  <a:lnTo>
                    <a:pt x="1730" y="13443"/>
                  </a:lnTo>
                  <a:lnTo>
                    <a:pt x="1730" y="13594"/>
                  </a:lnTo>
                  <a:lnTo>
                    <a:pt x="1823" y="13783"/>
                  </a:lnTo>
                  <a:lnTo>
                    <a:pt x="1917" y="13897"/>
                  </a:lnTo>
                  <a:lnTo>
                    <a:pt x="2104" y="14010"/>
                  </a:lnTo>
                  <a:lnTo>
                    <a:pt x="2244" y="14123"/>
                  </a:lnTo>
                  <a:lnTo>
                    <a:pt x="2431" y="14161"/>
                  </a:lnTo>
                  <a:lnTo>
                    <a:pt x="2665" y="14274"/>
                  </a:lnTo>
                  <a:lnTo>
                    <a:pt x="11221" y="14274"/>
                  </a:lnTo>
                  <a:lnTo>
                    <a:pt x="15522" y="21109"/>
                  </a:lnTo>
                  <a:lnTo>
                    <a:pt x="15662" y="21298"/>
                  </a:lnTo>
                  <a:lnTo>
                    <a:pt x="15943" y="21487"/>
                  </a:lnTo>
                  <a:lnTo>
                    <a:pt x="16177" y="21600"/>
                  </a:lnTo>
                  <a:lnTo>
                    <a:pt x="16784" y="21600"/>
                  </a:lnTo>
                  <a:lnTo>
                    <a:pt x="17018" y="21524"/>
                  </a:lnTo>
                  <a:lnTo>
                    <a:pt x="21600" y="19674"/>
                  </a:lnTo>
                  <a:lnTo>
                    <a:pt x="20571" y="1805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6" name="Freeform 8"/>
          <p:cNvSpPr/>
          <p:nvPr/>
        </p:nvSpPr>
        <p:spPr>
          <a:xfrm>
            <a:off x="10910184" y="4087103"/>
            <a:ext cx="356161" cy="37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88" y="848"/>
                </a:moveTo>
                <a:lnTo>
                  <a:pt x="20603" y="663"/>
                </a:lnTo>
                <a:lnTo>
                  <a:pt x="20345" y="479"/>
                </a:lnTo>
                <a:lnTo>
                  <a:pt x="20123" y="332"/>
                </a:lnTo>
                <a:lnTo>
                  <a:pt x="19865" y="258"/>
                </a:lnTo>
                <a:lnTo>
                  <a:pt x="19643" y="147"/>
                </a:lnTo>
                <a:lnTo>
                  <a:pt x="19385" y="111"/>
                </a:lnTo>
                <a:lnTo>
                  <a:pt x="19126" y="37"/>
                </a:lnTo>
                <a:lnTo>
                  <a:pt x="18831" y="0"/>
                </a:lnTo>
                <a:lnTo>
                  <a:pt x="2806" y="0"/>
                </a:lnTo>
                <a:lnTo>
                  <a:pt x="2511" y="37"/>
                </a:lnTo>
                <a:lnTo>
                  <a:pt x="2252" y="111"/>
                </a:lnTo>
                <a:lnTo>
                  <a:pt x="1957" y="147"/>
                </a:lnTo>
                <a:lnTo>
                  <a:pt x="1735" y="258"/>
                </a:lnTo>
                <a:lnTo>
                  <a:pt x="1477" y="332"/>
                </a:lnTo>
                <a:lnTo>
                  <a:pt x="1255" y="479"/>
                </a:lnTo>
                <a:lnTo>
                  <a:pt x="1071" y="663"/>
                </a:lnTo>
                <a:lnTo>
                  <a:pt x="849" y="848"/>
                </a:lnTo>
                <a:lnTo>
                  <a:pt x="665" y="1032"/>
                </a:lnTo>
                <a:lnTo>
                  <a:pt x="480" y="1290"/>
                </a:lnTo>
                <a:lnTo>
                  <a:pt x="332" y="1474"/>
                </a:lnTo>
                <a:lnTo>
                  <a:pt x="222" y="1732"/>
                </a:lnTo>
                <a:lnTo>
                  <a:pt x="0" y="2506"/>
                </a:lnTo>
                <a:lnTo>
                  <a:pt x="0" y="19094"/>
                </a:lnTo>
                <a:lnTo>
                  <a:pt x="222" y="19868"/>
                </a:lnTo>
                <a:lnTo>
                  <a:pt x="332" y="20126"/>
                </a:lnTo>
                <a:lnTo>
                  <a:pt x="480" y="20310"/>
                </a:lnTo>
                <a:lnTo>
                  <a:pt x="665" y="20568"/>
                </a:lnTo>
                <a:lnTo>
                  <a:pt x="849" y="20752"/>
                </a:lnTo>
                <a:lnTo>
                  <a:pt x="1071" y="20937"/>
                </a:lnTo>
                <a:lnTo>
                  <a:pt x="1255" y="21121"/>
                </a:lnTo>
                <a:lnTo>
                  <a:pt x="1477" y="21268"/>
                </a:lnTo>
                <a:lnTo>
                  <a:pt x="1735" y="21342"/>
                </a:lnTo>
                <a:lnTo>
                  <a:pt x="1957" y="21453"/>
                </a:lnTo>
                <a:lnTo>
                  <a:pt x="2252" y="21489"/>
                </a:lnTo>
                <a:lnTo>
                  <a:pt x="2511" y="21563"/>
                </a:lnTo>
                <a:lnTo>
                  <a:pt x="2806" y="21600"/>
                </a:lnTo>
                <a:lnTo>
                  <a:pt x="18831" y="21600"/>
                </a:lnTo>
                <a:lnTo>
                  <a:pt x="19126" y="21563"/>
                </a:lnTo>
                <a:lnTo>
                  <a:pt x="19385" y="21489"/>
                </a:lnTo>
                <a:lnTo>
                  <a:pt x="19643" y="21453"/>
                </a:lnTo>
                <a:lnTo>
                  <a:pt x="19865" y="21342"/>
                </a:lnTo>
                <a:lnTo>
                  <a:pt x="20123" y="21268"/>
                </a:lnTo>
                <a:lnTo>
                  <a:pt x="20345" y="21121"/>
                </a:lnTo>
                <a:lnTo>
                  <a:pt x="20603" y="20937"/>
                </a:lnTo>
                <a:lnTo>
                  <a:pt x="20788" y="20752"/>
                </a:lnTo>
                <a:lnTo>
                  <a:pt x="21009" y="20568"/>
                </a:lnTo>
                <a:lnTo>
                  <a:pt x="21157" y="20310"/>
                </a:lnTo>
                <a:lnTo>
                  <a:pt x="21268" y="20126"/>
                </a:lnTo>
                <a:lnTo>
                  <a:pt x="21378" y="19868"/>
                </a:lnTo>
                <a:lnTo>
                  <a:pt x="21452" y="19610"/>
                </a:lnTo>
                <a:lnTo>
                  <a:pt x="21563" y="19352"/>
                </a:lnTo>
                <a:lnTo>
                  <a:pt x="21600" y="19094"/>
                </a:lnTo>
                <a:lnTo>
                  <a:pt x="21600" y="2506"/>
                </a:lnTo>
                <a:lnTo>
                  <a:pt x="21563" y="2248"/>
                </a:lnTo>
                <a:lnTo>
                  <a:pt x="21452" y="1990"/>
                </a:lnTo>
                <a:lnTo>
                  <a:pt x="21378" y="1732"/>
                </a:lnTo>
                <a:lnTo>
                  <a:pt x="21268" y="1474"/>
                </a:lnTo>
                <a:lnTo>
                  <a:pt x="21157" y="1290"/>
                </a:lnTo>
                <a:lnTo>
                  <a:pt x="21009" y="1032"/>
                </a:lnTo>
                <a:lnTo>
                  <a:pt x="20788" y="848"/>
                </a:lnTo>
                <a:close/>
                <a:moveTo>
                  <a:pt x="7754" y="7777"/>
                </a:moveTo>
                <a:lnTo>
                  <a:pt x="8123" y="7483"/>
                </a:lnTo>
                <a:lnTo>
                  <a:pt x="8418" y="7261"/>
                </a:lnTo>
                <a:lnTo>
                  <a:pt x="8788" y="7077"/>
                </a:lnTo>
                <a:lnTo>
                  <a:pt x="9194" y="6856"/>
                </a:lnTo>
                <a:lnTo>
                  <a:pt x="9932" y="6635"/>
                </a:lnTo>
                <a:lnTo>
                  <a:pt x="10375" y="6598"/>
                </a:lnTo>
                <a:lnTo>
                  <a:pt x="11262" y="6598"/>
                </a:lnTo>
                <a:lnTo>
                  <a:pt x="11705" y="6635"/>
                </a:lnTo>
                <a:lnTo>
                  <a:pt x="12111" y="6745"/>
                </a:lnTo>
                <a:lnTo>
                  <a:pt x="12480" y="6856"/>
                </a:lnTo>
                <a:lnTo>
                  <a:pt x="12849" y="7077"/>
                </a:lnTo>
                <a:lnTo>
                  <a:pt x="13218" y="7261"/>
                </a:lnTo>
                <a:lnTo>
                  <a:pt x="13588" y="7483"/>
                </a:lnTo>
                <a:lnTo>
                  <a:pt x="14215" y="8109"/>
                </a:lnTo>
                <a:lnTo>
                  <a:pt x="14658" y="8773"/>
                </a:lnTo>
                <a:lnTo>
                  <a:pt x="14843" y="9141"/>
                </a:lnTo>
                <a:lnTo>
                  <a:pt x="14954" y="9510"/>
                </a:lnTo>
                <a:lnTo>
                  <a:pt x="15102" y="9915"/>
                </a:lnTo>
                <a:lnTo>
                  <a:pt x="15138" y="10321"/>
                </a:lnTo>
                <a:lnTo>
                  <a:pt x="15175" y="10763"/>
                </a:lnTo>
                <a:lnTo>
                  <a:pt x="15138" y="11205"/>
                </a:lnTo>
                <a:lnTo>
                  <a:pt x="15102" y="11611"/>
                </a:lnTo>
                <a:lnTo>
                  <a:pt x="14954" y="11980"/>
                </a:lnTo>
                <a:lnTo>
                  <a:pt x="14843" y="12348"/>
                </a:lnTo>
                <a:lnTo>
                  <a:pt x="14658" y="12754"/>
                </a:lnTo>
                <a:lnTo>
                  <a:pt x="14215" y="13417"/>
                </a:lnTo>
                <a:lnTo>
                  <a:pt x="13883" y="13712"/>
                </a:lnTo>
                <a:lnTo>
                  <a:pt x="13588" y="14007"/>
                </a:lnTo>
                <a:lnTo>
                  <a:pt x="13218" y="14265"/>
                </a:lnTo>
                <a:lnTo>
                  <a:pt x="12849" y="14449"/>
                </a:lnTo>
                <a:lnTo>
                  <a:pt x="12480" y="14670"/>
                </a:lnTo>
                <a:lnTo>
                  <a:pt x="12111" y="14781"/>
                </a:lnTo>
                <a:lnTo>
                  <a:pt x="11705" y="14855"/>
                </a:lnTo>
                <a:lnTo>
                  <a:pt x="11262" y="14928"/>
                </a:lnTo>
                <a:lnTo>
                  <a:pt x="10375" y="14928"/>
                </a:lnTo>
                <a:lnTo>
                  <a:pt x="9932" y="14855"/>
                </a:lnTo>
                <a:lnTo>
                  <a:pt x="9563" y="14781"/>
                </a:lnTo>
                <a:lnTo>
                  <a:pt x="9194" y="14670"/>
                </a:lnTo>
                <a:lnTo>
                  <a:pt x="8788" y="14449"/>
                </a:lnTo>
                <a:lnTo>
                  <a:pt x="8418" y="14265"/>
                </a:lnTo>
                <a:lnTo>
                  <a:pt x="8123" y="14007"/>
                </a:lnTo>
                <a:lnTo>
                  <a:pt x="7754" y="13712"/>
                </a:lnTo>
                <a:lnTo>
                  <a:pt x="7458" y="13417"/>
                </a:lnTo>
                <a:lnTo>
                  <a:pt x="7200" y="13085"/>
                </a:lnTo>
                <a:lnTo>
                  <a:pt x="6978" y="12754"/>
                </a:lnTo>
                <a:lnTo>
                  <a:pt x="6831" y="12348"/>
                </a:lnTo>
                <a:lnTo>
                  <a:pt x="6683" y="11980"/>
                </a:lnTo>
                <a:lnTo>
                  <a:pt x="6609" y="11611"/>
                </a:lnTo>
                <a:lnTo>
                  <a:pt x="6498" y="11205"/>
                </a:lnTo>
                <a:lnTo>
                  <a:pt x="6498" y="10321"/>
                </a:lnTo>
                <a:lnTo>
                  <a:pt x="6609" y="9915"/>
                </a:lnTo>
                <a:lnTo>
                  <a:pt x="6683" y="9510"/>
                </a:lnTo>
                <a:lnTo>
                  <a:pt x="6978" y="8773"/>
                </a:lnTo>
                <a:lnTo>
                  <a:pt x="7200" y="8441"/>
                </a:lnTo>
                <a:lnTo>
                  <a:pt x="7458" y="8109"/>
                </a:lnTo>
                <a:lnTo>
                  <a:pt x="7754" y="7777"/>
                </a:lnTo>
                <a:close/>
                <a:moveTo>
                  <a:pt x="19163" y="18246"/>
                </a:moveTo>
                <a:lnTo>
                  <a:pt x="19163" y="18393"/>
                </a:lnTo>
                <a:lnTo>
                  <a:pt x="19089" y="18577"/>
                </a:lnTo>
                <a:lnTo>
                  <a:pt x="19015" y="18725"/>
                </a:lnTo>
                <a:lnTo>
                  <a:pt x="18905" y="18835"/>
                </a:lnTo>
                <a:lnTo>
                  <a:pt x="18757" y="18946"/>
                </a:lnTo>
                <a:lnTo>
                  <a:pt x="18646" y="19057"/>
                </a:lnTo>
                <a:lnTo>
                  <a:pt x="18462" y="19094"/>
                </a:lnTo>
                <a:lnTo>
                  <a:pt x="3102" y="19094"/>
                </a:lnTo>
                <a:lnTo>
                  <a:pt x="2917" y="19057"/>
                </a:lnTo>
                <a:lnTo>
                  <a:pt x="2585" y="18725"/>
                </a:lnTo>
                <a:lnTo>
                  <a:pt x="2474" y="18577"/>
                </a:lnTo>
                <a:lnTo>
                  <a:pt x="2437" y="18393"/>
                </a:lnTo>
                <a:lnTo>
                  <a:pt x="2400" y="18246"/>
                </a:lnTo>
                <a:lnTo>
                  <a:pt x="2400" y="9141"/>
                </a:lnTo>
                <a:lnTo>
                  <a:pt x="4394" y="9141"/>
                </a:lnTo>
                <a:lnTo>
                  <a:pt x="4283" y="9620"/>
                </a:lnTo>
                <a:lnTo>
                  <a:pt x="4135" y="10505"/>
                </a:lnTo>
                <a:lnTo>
                  <a:pt x="4135" y="10984"/>
                </a:lnTo>
                <a:lnTo>
                  <a:pt x="4172" y="11648"/>
                </a:lnTo>
                <a:lnTo>
                  <a:pt x="4246" y="12274"/>
                </a:lnTo>
                <a:lnTo>
                  <a:pt x="4394" y="12901"/>
                </a:lnTo>
                <a:lnTo>
                  <a:pt x="4615" y="13454"/>
                </a:lnTo>
                <a:lnTo>
                  <a:pt x="4874" y="14007"/>
                </a:lnTo>
                <a:lnTo>
                  <a:pt x="5243" y="14597"/>
                </a:lnTo>
                <a:lnTo>
                  <a:pt x="5649" y="15113"/>
                </a:lnTo>
                <a:lnTo>
                  <a:pt x="6092" y="15592"/>
                </a:lnTo>
                <a:lnTo>
                  <a:pt x="7126" y="16403"/>
                </a:lnTo>
                <a:lnTo>
                  <a:pt x="7680" y="16734"/>
                </a:lnTo>
                <a:lnTo>
                  <a:pt x="8271" y="16992"/>
                </a:lnTo>
                <a:lnTo>
                  <a:pt x="8862" y="17214"/>
                </a:lnTo>
                <a:lnTo>
                  <a:pt x="9489" y="17361"/>
                </a:lnTo>
                <a:lnTo>
                  <a:pt x="10154" y="17435"/>
                </a:lnTo>
                <a:lnTo>
                  <a:pt x="10818" y="17472"/>
                </a:lnTo>
                <a:lnTo>
                  <a:pt x="11262" y="17435"/>
                </a:lnTo>
                <a:lnTo>
                  <a:pt x="11742" y="17398"/>
                </a:lnTo>
                <a:lnTo>
                  <a:pt x="12148" y="17361"/>
                </a:lnTo>
                <a:lnTo>
                  <a:pt x="13034" y="17140"/>
                </a:lnTo>
                <a:lnTo>
                  <a:pt x="13403" y="16956"/>
                </a:lnTo>
                <a:lnTo>
                  <a:pt x="13809" y="16808"/>
                </a:lnTo>
                <a:lnTo>
                  <a:pt x="14215" y="16624"/>
                </a:lnTo>
                <a:lnTo>
                  <a:pt x="14585" y="16366"/>
                </a:lnTo>
                <a:lnTo>
                  <a:pt x="14917" y="16145"/>
                </a:lnTo>
                <a:lnTo>
                  <a:pt x="15249" y="15850"/>
                </a:lnTo>
                <a:lnTo>
                  <a:pt x="15582" y="15592"/>
                </a:lnTo>
                <a:lnTo>
                  <a:pt x="16172" y="14928"/>
                </a:lnTo>
                <a:lnTo>
                  <a:pt x="16394" y="14633"/>
                </a:lnTo>
                <a:lnTo>
                  <a:pt x="16652" y="14228"/>
                </a:lnTo>
                <a:lnTo>
                  <a:pt x="16837" y="13859"/>
                </a:lnTo>
                <a:lnTo>
                  <a:pt x="17058" y="13454"/>
                </a:lnTo>
                <a:lnTo>
                  <a:pt x="17206" y="13085"/>
                </a:lnTo>
                <a:lnTo>
                  <a:pt x="17317" y="12680"/>
                </a:lnTo>
                <a:lnTo>
                  <a:pt x="17391" y="12274"/>
                </a:lnTo>
                <a:lnTo>
                  <a:pt x="17465" y="11832"/>
                </a:lnTo>
                <a:lnTo>
                  <a:pt x="17538" y="11427"/>
                </a:lnTo>
                <a:lnTo>
                  <a:pt x="17538" y="10505"/>
                </a:lnTo>
                <a:lnTo>
                  <a:pt x="17391" y="9620"/>
                </a:lnTo>
                <a:lnTo>
                  <a:pt x="17243" y="9141"/>
                </a:lnTo>
                <a:lnTo>
                  <a:pt x="19163" y="9141"/>
                </a:lnTo>
                <a:lnTo>
                  <a:pt x="19163" y="18246"/>
                </a:lnTo>
                <a:close/>
                <a:moveTo>
                  <a:pt x="19163" y="5713"/>
                </a:moveTo>
                <a:lnTo>
                  <a:pt x="19163" y="5898"/>
                </a:lnTo>
                <a:lnTo>
                  <a:pt x="19089" y="6119"/>
                </a:lnTo>
                <a:lnTo>
                  <a:pt x="19015" y="6266"/>
                </a:lnTo>
                <a:lnTo>
                  <a:pt x="18720" y="6487"/>
                </a:lnTo>
                <a:lnTo>
                  <a:pt x="18572" y="6635"/>
                </a:lnTo>
                <a:lnTo>
                  <a:pt x="18388" y="6672"/>
                </a:lnTo>
                <a:lnTo>
                  <a:pt x="15545" y="6672"/>
                </a:lnTo>
                <a:lnTo>
                  <a:pt x="15360" y="6635"/>
                </a:lnTo>
                <a:lnTo>
                  <a:pt x="15212" y="6487"/>
                </a:lnTo>
                <a:lnTo>
                  <a:pt x="14917" y="6266"/>
                </a:lnTo>
                <a:lnTo>
                  <a:pt x="14843" y="6119"/>
                </a:lnTo>
                <a:lnTo>
                  <a:pt x="14806" y="5898"/>
                </a:lnTo>
                <a:lnTo>
                  <a:pt x="14769" y="5713"/>
                </a:lnTo>
                <a:lnTo>
                  <a:pt x="14769" y="3391"/>
                </a:lnTo>
                <a:lnTo>
                  <a:pt x="14843" y="3023"/>
                </a:lnTo>
                <a:lnTo>
                  <a:pt x="14917" y="2875"/>
                </a:lnTo>
                <a:lnTo>
                  <a:pt x="15065" y="2728"/>
                </a:lnTo>
                <a:lnTo>
                  <a:pt x="15212" y="2617"/>
                </a:lnTo>
                <a:lnTo>
                  <a:pt x="15360" y="2470"/>
                </a:lnTo>
                <a:lnTo>
                  <a:pt x="15545" y="2433"/>
                </a:lnTo>
                <a:lnTo>
                  <a:pt x="18388" y="2433"/>
                </a:lnTo>
                <a:lnTo>
                  <a:pt x="18572" y="2470"/>
                </a:lnTo>
                <a:lnTo>
                  <a:pt x="18720" y="2617"/>
                </a:lnTo>
                <a:lnTo>
                  <a:pt x="18868" y="2728"/>
                </a:lnTo>
                <a:lnTo>
                  <a:pt x="19015" y="2875"/>
                </a:lnTo>
                <a:lnTo>
                  <a:pt x="19089" y="3023"/>
                </a:lnTo>
                <a:lnTo>
                  <a:pt x="19163" y="3207"/>
                </a:lnTo>
                <a:lnTo>
                  <a:pt x="19163" y="571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/>
          <a:lstStyle/>
          <a:p>
            <a:pPr defTabSz="2286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5" name="Grupa 4"/>
          <p:cNvGrpSpPr/>
          <p:nvPr/>
        </p:nvGrpSpPr>
        <p:grpSpPr>
          <a:xfrm>
            <a:off x="10838719" y="3156818"/>
            <a:ext cx="495822" cy="425926"/>
            <a:chOff x="10814077" y="3137554"/>
            <a:chExt cx="495822" cy="425926"/>
          </a:xfrm>
        </p:grpSpPr>
        <p:sp>
          <p:nvSpPr>
            <p:cNvPr id="7" name="Freeform 84"/>
            <p:cNvSpPr/>
            <p:nvPr/>
          </p:nvSpPr>
          <p:spPr>
            <a:xfrm>
              <a:off x="10814077" y="3207449"/>
              <a:ext cx="69896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7" y="1153"/>
                  </a:moveTo>
                  <a:lnTo>
                    <a:pt x="4008" y="1419"/>
                  </a:lnTo>
                  <a:lnTo>
                    <a:pt x="3118" y="1730"/>
                  </a:lnTo>
                  <a:lnTo>
                    <a:pt x="2227" y="1996"/>
                  </a:lnTo>
                  <a:lnTo>
                    <a:pt x="1113" y="2351"/>
                  </a:lnTo>
                  <a:lnTo>
                    <a:pt x="668" y="2661"/>
                  </a:lnTo>
                  <a:lnTo>
                    <a:pt x="223" y="3060"/>
                  </a:lnTo>
                  <a:lnTo>
                    <a:pt x="0" y="3371"/>
                  </a:lnTo>
                  <a:lnTo>
                    <a:pt x="0" y="18185"/>
                  </a:lnTo>
                  <a:lnTo>
                    <a:pt x="223" y="18584"/>
                  </a:lnTo>
                  <a:lnTo>
                    <a:pt x="668" y="18894"/>
                  </a:lnTo>
                  <a:lnTo>
                    <a:pt x="1113" y="19294"/>
                  </a:lnTo>
                  <a:lnTo>
                    <a:pt x="2227" y="19560"/>
                  </a:lnTo>
                  <a:lnTo>
                    <a:pt x="3118" y="19915"/>
                  </a:lnTo>
                  <a:lnTo>
                    <a:pt x="4008" y="20181"/>
                  </a:lnTo>
                  <a:lnTo>
                    <a:pt x="6903" y="20757"/>
                  </a:lnTo>
                  <a:lnTo>
                    <a:pt x="8462" y="20979"/>
                  </a:lnTo>
                  <a:lnTo>
                    <a:pt x="9798" y="21156"/>
                  </a:lnTo>
                  <a:lnTo>
                    <a:pt x="11579" y="21334"/>
                  </a:lnTo>
                  <a:lnTo>
                    <a:pt x="13138" y="21423"/>
                  </a:lnTo>
                  <a:lnTo>
                    <a:pt x="15142" y="21556"/>
                  </a:lnTo>
                  <a:lnTo>
                    <a:pt x="1692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8705" y="0"/>
                  </a:lnTo>
                  <a:lnTo>
                    <a:pt x="15142" y="89"/>
                  </a:lnTo>
                  <a:lnTo>
                    <a:pt x="13138" y="177"/>
                  </a:lnTo>
                  <a:lnTo>
                    <a:pt x="11579" y="266"/>
                  </a:lnTo>
                  <a:lnTo>
                    <a:pt x="9798" y="399"/>
                  </a:lnTo>
                  <a:lnTo>
                    <a:pt x="8462" y="621"/>
                  </a:lnTo>
                  <a:lnTo>
                    <a:pt x="6903" y="843"/>
                  </a:lnTo>
                  <a:lnTo>
                    <a:pt x="5567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8" name="Freeform 85"/>
            <p:cNvSpPr/>
            <p:nvPr/>
          </p:nvSpPr>
          <p:spPr>
            <a:xfrm>
              <a:off x="10910184" y="3137554"/>
              <a:ext cx="301425" cy="42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1332"/>
                  </a:moveTo>
                  <a:lnTo>
                    <a:pt x="18365" y="1073"/>
                  </a:lnTo>
                  <a:lnTo>
                    <a:pt x="18261" y="814"/>
                  </a:lnTo>
                  <a:lnTo>
                    <a:pt x="18104" y="592"/>
                  </a:lnTo>
                  <a:lnTo>
                    <a:pt x="17843" y="370"/>
                  </a:lnTo>
                  <a:lnTo>
                    <a:pt x="17530" y="222"/>
                  </a:lnTo>
                  <a:lnTo>
                    <a:pt x="17217" y="111"/>
                  </a:lnTo>
                  <a:lnTo>
                    <a:pt x="16852" y="37"/>
                  </a:lnTo>
                  <a:lnTo>
                    <a:pt x="16487" y="0"/>
                  </a:lnTo>
                  <a:lnTo>
                    <a:pt x="5061" y="0"/>
                  </a:lnTo>
                  <a:lnTo>
                    <a:pt x="4696" y="37"/>
                  </a:lnTo>
                  <a:lnTo>
                    <a:pt x="4330" y="111"/>
                  </a:lnTo>
                  <a:lnTo>
                    <a:pt x="4017" y="222"/>
                  </a:lnTo>
                  <a:lnTo>
                    <a:pt x="3704" y="370"/>
                  </a:lnTo>
                  <a:lnTo>
                    <a:pt x="3443" y="592"/>
                  </a:lnTo>
                  <a:lnTo>
                    <a:pt x="3287" y="814"/>
                  </a:lnTo>
                  <a:lnTo>
                    <a:pt x="3235" y="1073"/>
                  </a:lnTo>
                  <a:lnTo>
                    <a:pt x="3130" y="1332"/>
                  </a:lnTo>
                  <a:lnTo>
                    <a:pt x="3130" y="3588"/>
                  </a:lnTo>
                  <a:lnTo>
                    <a:pt x="0" y="358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88"/>
                  </a:lnTo>
                  <a:lnTo>
                    <a:pt x="18365" y="3588"/>
                  </a:lnTo>
                  <a:lnTo>
                    <a:pt x="18365" y="1332"/>
                  </a:lnTo>
                  <a:close/>
                  <a:moveTo>
                    <a:pt x="5687" y="1775"/>
                  </a:moveTo>
                  <a:lnTo>
                    <a:pt x="15809" y="1775"/>
                  </a:lnTo>
                  <a:lnTo>
                    <a:pt x="15809" y="3588"/>
                  </a:lnTo>
                  <a:lnTo>
                    <a:pt x="5687" y="3588"/>
                  </a:lnTo>
                  <a:lnTo>
                    <a:pt x="5687" y="1775"/>
                  </a:lnTo>
                  <a:close/>
                  <a:moveTo>
                    <a:pt x="18365" y="13944"/>
                  </a:moveTo>
                  <a:lnTo>
                    <a:pt x="18365" y="14129"/>
                  </a:lnTo>
                  <a:lnTo>
                    <a:pt x="18209" y="14277"/>
                  </a:lnTo>
                  <a:lnTo>
                    <a:pt x="18052" y="14351"/>
                  </a:lnTo>
                  <a:lnTo>
                    <a:pt x="17739" y="14388"/>
                  </a:lnTo>
                  <a:lnTo>
                    <a:pt x="13304" y="14388"/>
                  </a:lnTo>
                  <a:lnTo>
                    <a:pt x="13304" y="17568"/>
                  </a:lnTo>
                  <a:lnTo>
                    <a:pt x="13252" y="17716"/>
                  </a:lnTo>
                  <a:lnTo>
                    <a:pt x="13148" y="17864"/>
                  </a:lnTo>
                  <a:lnTo>
                    <a:pt x="12939" y="17938"/>
                  </a:lnTo>
                  <a:lnTo>
                    <a:pt x="12678" y="18012"/>
                  </a:lnTo>
                  <a:lnTo>
                    <a:pt x="8870" y="18012"/>
                  </a:lnTo>
                  <a:lnTo>
                    <a:pt x="8609" y="17938"/>
                  </a:lnTo>
                  <a:lnTo>
                    <a:pt x="8400" y="17864"/>
                  </a:lnTo>
                  <a:lnTo>
                    <a:pt x="8296" y="17716"/>
                  </a:lnTo>
                  <a:lnTo>
                    <a:pt x="8243" y="17568"/>
                  </a:lnTo>
                  <a:lnTo>
                    <a:pt x="8243" y="14388"/>
                  </a:lnTo>
                  <a:lnTo>
                    <a:pt x="3757" y="14388"/>
                  </a:lnTo>
                  <a:lnTo>
                    <a:pt x="3548" y="14351"/>
                  </a:lnTo>
                  <a:lnTo>
                    <a:pt x="3339" y="14277"/>
                  </a:lnTo>
                  <a:lnTo>
                    <a:pt x="3235" y="14129"/>
                  </a:lnTo>
                  <a:lnTo>
                    <a:pt x="3130" y="13944"/>
                  </a:lnTo>
                  <a:lnTo>
                    <a:pt x="3130" y="11244"/>
                  </a:lnTo>
                  <a:lnTo>
                    <a:pt x="3235" y="11096"/>
                  </a:lnTo>
                  <a:lnTo>
                    <a:pt x="3339" y="10911"/>
                  </a:lnTo>
                  <a:lnTo>
                    <a:pt x="3548" y="10837"/>
                  </a:lnTo>
                  <a:lnTo>
                    <a:pt x="3757" y="10800"/>
                  </a:lnTo>
                  <a:lnTo>
                    <a:pt x="8243" y="10800"/>
                  </a:lnTo>
                  <a:lnTo>
                    <a:pt x="8243" y="7656"/>
                  </a:lnTo>
                  <a:lnTo>
                    <a:pt x="8296" y="7434"/>
                  </a:lnTo>
                  <a:lnTo>
                    <a:pt x="8400" y="7323"/>
                  </a:lnTo>
                  <a:lnTo>
                    <a:pt x="8609" y="7212"/>
                  </a:lnTo>
                  <a:lnTo>
                    <a:pt x="12939" y="7212"/>
                  </a:lnTo>
                  <a:lnTo>
                    <a:pt x="13148" y="7323"/>
                  </a:lnTo>
                  <a:lnTo>
                    <a:pt x="13252" y="7434"/>
                  </a:lnTo>
                  <a:lnTo>
                    <a:pt x="13304" y="7656"/>
                  </a:lnTo>
                  <a:lnTo>
                    <a:pt x="13304" y="10800"/>
                  </a:lnTo>
                  <a:lnTo>
                    <a:pt x="17739" y="10800"/>
                  </a:lnTo>
                  <a:lnTo>
                    <a:pt x="18052" y="10837"/>
                  </a:lnTo>
                  <a:lnTo>
                    <a:pt x="18209" y="10911"/>
                  </a:lnTo>
                  <a:lnTo>
                    <a:pt x="18365" y="11096"/>
                  </a:lnTo>
                  <a:lnTo>
                    <a:pt x="18365" y="13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9" name="Freeform 86"/>
            <p:cNvSpPr/>
            <p:nvPr/>
          </p:nvSpPr>
          <p:spPr>
            <a:xfrm>
              <a:off x="11237818" y="3207449"/>
              <a:ext cx="72081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1153"/>
                  </a:moveTo>
                  <a:lnTo>
                    <a:pt x="14547" y="843"/>
                  </a:lnTo>
                  <a:lnTo>
                    <a:pt x="11461" y="399"/>
                  </a:lnTo>
                  <a:lnTo>
                    <a:pt x="9918" y="266"/>
                  </a:lnTo>
                  <a:lnTo>
                    <a:pt x="6392" y="89"/>
                  </a:lnTo>
                  <a:lnTo>
                    <a:pt x="4629" y="44"/>
                  </a:lnTo>
                  <a:lnTo>
                    <a:pt x="264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29" y="21600"/>
                  </a:lnTo>
                  <a:lnTo>
                    <a:pt x="6392" y="21556"/>
                  </a:lnTo>
                  <a:lnTo>
                    <a:pt x="8155" y="21423"/>
                  </a:lnTo>
                  <a:lnTo>
                    <a:pt x="9918" y="21334"/>
                  </a:lnTo>
                  <a:lnTo>
                    <a:pt x="13004" y="20979"/>
                  </a:lnTo>
                  <a:lnTo>
                    <a:pt x="14547" y="20757"/>
                  </a:lnTo>
                  <a:lnTo>
                    <a:pt x="16090" y="20491"/>
                  </a:lnTo>
                  <a:lnTo>
                    <a:pt x="17192" y="20181"/>
                  </a:lnTo>
                  <a:lnTo>
                    <a:pt x="18294" y="19915"/>
                  </a:lnTo>
                  <a:lnTo>
                    <a:pt x="19396" y="19560"/>
                  </a:lnTo>
                  <a:lnTo>
                    <a:pt x="20057" y="19294"/>
                  </a:lnTo>
                  <a:lnTo>
                    <a:pt x="20718" y="18894"/>
                  </a:lnTo>
                  <a:lnTo>
                    <a:pt x="20939" y="18584"/>
                  </a:lnTo>
                  <a:lnTo>
                    <a:pt x="21600" y="18185"/>
                  </a:lnTo>
                  <a:lnTo>
                    <a:pt x="21600" y="3371"/>
                  </a:lnTo>
                  <a:lnTo>
                    <a:pt x="20939" y="3060"/>
                  </a:lnTo>
                  <a:lnTo>
                    <a:pt x="20718" y="2661"/>
                  </a:lnTo>
                  <a:lnTo>
                    <a:pt x="20057" y="2351"/>
                  </a:lnTo>
                  <a:lnTo>
                    <a:pt x="19396" y="1996"/>
                  </a:lnTo>
                  <a:lnTo>
                    <a:pt x="18294" y="1730"/>
                  </a:lnTo>
                  <a:lnTo>
                    <a:pt x="17192" y="1419"/>
                  </a:lnTo>
                  <a:lnTo>
                    <a:pt x="16090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934826" y="5931796"/>
            <a:ext cx="351088" cy="422606"/>
            <a:chOff x="10883973" y="5921747"/>
            <a:chExt cx="351088" cy="422606"/>
          </a:xfrm>
        </p:grpSpPr>
        <p:sp>
          <p:nvSpPr>
            <p:cNvPr id="11" name="Freeform 28"/>
            <p:cNvSpPr/>
            <p:nvPr/>
          </p:nvSpPr>
          <p:spPr>
            <a:xfrm>
              <a:off x="10883973" y="5921747"/>
              <a:ext cx="351088" cy="42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3" y="9009"/>
                  </a:moveTo>
                  <a:lnTo>
                    <a:pt x="12108" y="8935"/>
                  </a:lnTo>
                  <a:lnTo>
                    <a:pt x="11798" y="8862"/>
                  </a:lnTo>
                  <a:lnTo>
                    <a:pt x="11532" y="8751"/>
                  </a:lnTo>
                  <a:lnTo>
                    <a:pt x="11310" y="8603"/>
                  </a:lnTo>
                  <a:lnTo>
                    <a:pt x="11088" y="8382"/>
                  </a:lnTo>
                  <a:lnTo>
                    <a:pt x="10911" y="8160"/>
                  </a:lnTo>
                  <a:lnTo>
                    <a:pt x="10822" y="7902"/>
                  </a:lnTo>
                  <a:lnTo>
                    <a:pt x="10822" y="0"/>
                  </a:lnTo>
                  <a:lnTo>
                    <a:pt x="1641" y="0"/>
                  </a:lnTo>
                  <a:lnTo>
                    <a:pt x="1286" y="37"/>
                  </a:lnTo>
                  <a:lnTo>
                    <a:pt x="1020" y="111"/>
                  </a:lnTo>
                  <a:lnTo>
                    <a:pt x="710" y="222"/>
                  </a:lnTo>
                  <a:lnTo>
                    <a:pt x="488" y="369"/>
                  </a:lnTo>
                  <a:lnTo>
                    <a:pt x="310" y="628"/>
                  </a:lnTo>
                  <a:lnTo>
                    <a:pt x="133" y="812"/>
                  </a:lnTo>
                  <a:lnTo>
                    <a:pt x="44" y="1108"/>
                  </a:lnTo>
                  <a:lnTo>
                    <a:pt x="0" y="1329"/>
                  </a:lnTo>
                  <a:lnTo>
                    <a:pt x="0" y="20234"/>
                  </a:lnTo>
                  <a:lnTo>
                    <a:pt x="44" y="20529"/>
                  </a:lnTo>
                  <a:lnTo>
                    <a:pt x="133" y="20751"/>
                  </a:lnTo>
                  <a:lnTo>
                    <a:pt x="310" y="21009"/>
                  </a:lnTo>
                  <a:lnTo>
                    <a:pt x="488" y="21194"/>
                  </a:lnTo>
                  <a:lnTo>
                    <a:pt x="710" y="21342"/>
                  </a:lnTo>
                  <a:lnTo>
                    <a:pt x="1020" y="21452"/>
                  </a:lnTo>
                  <a:lnTo>
                    <a:pt x="1286" y="21563"/>
                  </a:lnTo>
                  <a:lnTo>
                    <a:pt x="1641" y="21600"/>
                  </a:lnTo>
                  <a:lnTo>
                    <a:pt x="19959" y="21600"/>
                  </a:lnTo>
                  <a:lnTo>
                    <a:pt x="20314" y="21563"/>
                  </a:lnTo>
                  <a:lnTo>
                    <a:pt x="20580" y="21452"/>
                  </a:lnTo>
                  <a:lnTo>
                    <a:pt x="20890" y="21342"/>
                  </a:lnTo>
                  <a:lnTo>
                    <a:pt x="21112" y="21194"/>
                  </a:lnTo>
                  <a:lnTo>
                    <a:pt x="21378" y="21009"/>
                  </a:lnTo>
                  <a:lnTo>
                    <a:pt x="21511" y="20751"/>
                  </a:lnTo>
                  <a:lnTo>
                    <a:pt x="21600" y="20529"/>
                  </a:lnTo>
                  <a:lnTo>
                    <a:pt x="21600" y="9009"/>
                  </a:lnTo>
                  <a:lnTo>
                    <a:pt x="12463" y="9009"/>
                  </a:lnTo>
                  <a:close/>
                  <a:moveTo>
                    <a:pt x="17298" y="17538"/>
                  </a:moveTo>
                  <a:lnTo>
                    <a:pt x="17253" y="17723"/>
                  </a:lnTo>
                  <a:lnTo>
                    <a:pt x="17165" y="17834"/>
                  </a:lnTo>
                  <a:lnTo>
                    <a:pt x="16943" y="17945"/>
                  </a:lnTo>
                  <a:lnTo>
                    <a:pt x="4657" y="17945"/>
                  </a:lnTo>
                  <a:lnTo>
                    <a:pt x="4524" y="17834"/>
                  </a:lnTo>
                  <a:lnTo>
                    <a:pt x="4347" y="17723"/>
                  </a:lnTo>
                  <a:lnTo>
                    <a:pt x="4302" y="17538"/>
                  </a:lnTo>
                  <a:lnTo>
                    <a:pt x="4302" y="16652"/>
                  </a:lnTo>
                  <a:lnTo>
                    <a:pt x="4347" y="16431"/>
                  </a:lnTo>
                  <a:lnTo>
                    <a:pt x="4524" y="16320"/>
                  </a:lnTo>
                  <a:lnTo>
                    <a:pt x="4657" y="16209"/>
                  </a:lnTo>
                  <a:lnTo>
                    <a:pt x="4879" y="16172"/>
                  </a:lnTo>
                  <a:lnTo>
                    <a:pt x="16766" y="16172"/>
                  </a:lnTo>
                  <a:lnTo>
                    <a:pt x="16943" y="16209"/>
                  </a:lnTo>
                  <a:lnTo>
                    <a:pt x="17165" y="16320"/>
                  </a:lnTo>
                  <a:lnTo>
                    <a:pt x="17253" y="16431"/>
                  </a:lnTo>
                  <a:lnTo>
                    <a:pt x="17298" y="16652"/>
                  </a:lnTo>
                  <a:lnTo>
                    <a:pt x="17298" y="17538"/>
                  </a:lnTo>
                  <a:close/>
                  <a:moveTo>
                    <a:pt x="17298" y="13920"/>
                  </a:moveTo>
                  <a:lnTo>
                    <a:pt x="17253" y="14105"/>
                  </a:lnTo>
                  <a:lnTo>
                    <a:pt x="17165" y="14252"/>
                  </a:lnTo>
                  <a:lnTo>
                    <a:pt x="16943" y="14326"/>
                  </a:lnTo>
                  <a:lnTo>
                    <a:pt x="16766" y="14363"/>
                  </a:lnTo>
                  <a:lnTo>
                    <a:pt x="4879" y="14363"/>
                  </a:lnTo>
                  <a:lnTo>
                    <a:pt x="4657" y="14326"/>
                  </a:lnTo>
                  <a:lnTo>
                    <a:pt x="4524" y="14252"/>
                  </a:lnTo>
                  <a:lnTo>
                    <a:pt x="4347" y="14105"/>
                  </a:lnTo>
                  <a:lnTo>
                    <a:pt x="4302" y="13920"/>
                  </a:lnTo>
                  <a:lnTo>
                    <a:pt x="4302" y="13034"/>
                  </a:lnTo>
                  <a:lnTo>
                    <a:pt x="4347" y="12849"/>
                  </a:lnTo>
                  <a:lnTo>
                    <a:pt x="4524" y="12702"/>
                  </a:lnTo>
                  <a:lnTo>
                    <a:pt x="4657" y="12628"/>
                  </a:lnTo>
                  <a:lnTo>
                    <a:pt x="4879" y="12591"/>
                  </a:lnTo>
                  <a:lnTo>
                    <a:pt x="16766" y="12591"/>
                  </a:lnTo>
                  <a:lnTo>
                    <a:pt x="16943" y="12628"/>
                  </a:lnTo>
                  <a:lnTo>
                    <a:pt x="17165" y="12702"/>
                  </a:lnTo>
                  <a:lnTo>
                    <a:pt x="17253" y="12849"/>
                  </a:lnTo>
                  <a:lnTo>
                    <a:pt x="17298" y="13034"/>
                  </a:lnTo>
                  <a:lnTo>
                    <a:pt x="17298" y="1392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2" name="Freeform 29"/>
            <p:cNvSpPr/>
            <p:nvPr/>
          </p:nvSpPr>
          <p:spPr>
            <a:xfrm>
              <a:off x="11094191" y="5921747"/>
              <a:ext cx="140870" cy="14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2" y="15892"/>
                  </a:moveTo>
                  <a:lnTo>
                    <a:pt x="5036" y="2126"/>
                  </a:lnTo>
                  <a:lnTo>
                    <a:pt x="4477" y="1679"/>
                  </a:lnTo>
                  <a:lnTo>
                    <a:pt x="3805" y="1343"/>
                  </a:lnTo>
                  <a:lnTo>
                    <a:pt x="3134" y="895"/>
                  </a:lnTo>
                  <a:lnTo>
                    <a:pt x="1679" y="336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64" y="19921"/>
                  </a:lnTo>
                  <a:lnTo>
                    <a:pt x="20593" y="18466"/>
                  </a:lnTo>
                  <a:lnTo>
                    <a:pt x="20257" y="17683"/>
                  </a:lnTo>
                  <a:lnTo>
                    <a:pt x="19362" y="16564"/>
                  </a:lnTo>
                  <a:lnTo>
                    <a:pt x="18802" y="15892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1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Uwagi praktyczne…</a:t>
            </a:r>
            <a:endParaRPr/>
          </a:p>
        </p:txBody>
      </p:sp>
      <p:sp>
        <p:nvSpPr>
          <p:cNvPr id="539" name="Google Shape;539;p51"/>
          <p:cNvSpPr>
            <a:spLocks noGrp="1"/>
          </p:cNvSpPr>
          <p:nvPr>
            <p:ph type="dgm" idx="2"/>
          </p:nvPr>
        </p:nvSpPr>
        <p:spPr>
          <a:xfrm>
            <a:off x="503249" y="2074875"/>
            <a:ext cx="10261200" cy="38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 dirty="0"/>
              <a:t>W przypadku powzięcia przez komisję konkursową uzasadnionego podejrzenia </a:t>
            </a:r>
            <a:br>
              <a:rPr lang="pl-PL" sz="2400" dirty="0"/>
            </a:br>
            <a:r>
              <a:rPr lang="pl-PL" sz="2400" dirty="0"/>
              <a:t>o celowym oraz  mającym wpływ na wybór oferty podania nieprawdziwych danych w ofercie, tzw. „kłamstwo ofertowe”, istnieje obowiązek złożenia stosownego zawiadomienia do Prokuratury.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>
              <a:buNone/>
            </a:pPr>
            <a:r>
              <a:rPr lang="pl-PL" sz="2400" dirty="0"/>
              <a:t>Zgodnie z art. 193 pkt. 7 ustawy o świadczeniach opieki zdrowotnej finansowanych ze środków publicznych: </a:t>
            </a:r>
            <a:r>
              <a:rPr lang="pl-PL" sz="2400" i="1" dirty="0"/>
              <a:t>Kto podaje w ofercie złożonej w postępowaniu w sprawie zawarcia umowy o udzielanie świadczeń opieki zdrowotnej finansowanych przez Fundusz nieprawdziwe informacje i dane, podlega karze grzywny.</a:t>
            </a:r>
            <a:endParaRPr sz="2400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5;p29"/>
          <p:cNvSpPr/>
          <p:nvPr/>
        </p:nvSpPr>
        <p:spPr>
          <a:xfrm>
            <a:off x="607674" y="157818"/>
            <a:ext cx="8360479" cy="94122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6;p29"/>
          <p:cNvSpPr txBox="1">
            <a:spLocks noGrp="1"/>
          </p:cNvSpPr>
          <p:nvPr>
            <p:ph type="title"/>
          </p:nvPr>
        </p:nvSpPr>
        <p:spPr>
          <a:xfrm>
            <a:off x="607668" y="131568"/>
            <a:ext cx="6865793" cy="9674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710" dirty="0">
                <a:solidFill>
                  <a:schemeClr val="accent1"/>
                </a:solidFill>
              </a:rPr>
              <a:t>NOCNA i ŚWIĄTECZNA OPIEKA ZDROWOTNA</a:t>
            </a:r>
            <a:endParaRPr sz="2710" dirty="0">
              <a:solidFill>
                <a:schemeClr val="accent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3385" y="2321169"/>
            <a:ext cx="4264269" cy="180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Google Shape;277;p28"/>
          <p:cNvSpPr>
            <a:spLocks noGrp="1"/>
          </p:cNvSpPr>
          <p:nvPr>
            <p:ph type="dgm" idx="2"/>
          </p:nvPr>
        </p:nvSpPr>
        <p:spPr>
          <a:xfrm>
            <a:off x="607668" y="1125288"/>
            <a:ext cx="8545124" cy="50329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Ustawa z dnia 27 sierpnia 2004 r. o świadczeniach opieki zdrowotnej finansowanych ze środków publicznych (Dz.U. z 2022 r. poz. 2561 z </a:t>
            </a:r>
            <a:r>
              <a:rPr lang="pl-PL" sz="2000" b="1" dirty="0" err="1"/>
              <a:t>późn</a:t>
            </a:r>
            <a:r>
              <a:rPr lang="pl-PL" sz="2000" b="1" dirty="0"/>
              <a:t>. zm.)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dirty="0"/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art. 132 b ust. 1 - </a:t>
            </a:r>
            <a:r>
              <a:rPr lang="pl-PL" sz="1800" b="1" dirty="0"/>
              <a:t>obowiązek</a:t>
            </a:r>
            <a:r>
              <a:rPr lang="pl-PL" sz="1800" dirty="0"/>
              <a:t> realizacji świadczeń nocnej i świątecznej opieki zdrowotnej przez podmioty zakwalifikowane do systemu podstawowego szpitalnego zabezpieczania świadczeń opieki zdrowotnej (PSZ) – </a:t>
            </a:r>
            <a:r>
              <a:rPr lang="pl-PL" sz="1800" b="1" dirty="0"/>
              <a:t>szpitale I, II, III stopnia oraz pediatryczne</a:t>
            </a:r>
            <a:r>
              <a:rPr lang="pl-PL" sz="1800" dirty="0"/>
              <a:t> posiadające IP lub SOR,</a:t>
            </a:r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art. 132 b ust. 2 – </a:t>
            </a:r>
            <a:r>
              <a:rPr lang="pl-PL" sz="1800" b="1" dirty="0"/>
              <a:t>możliwość</a:t>
            </a:r>
            <a:r>
              <a:rPr lang="pl-PL" sz="1800" dirty="0"/>
              <a:t> realizacji świadczeń nocnej i świątecznej opieki zdrowotnej przez podmioty zakwalifikowane do systemu podstawowego szpitalnego zabezpieczania świadczeń opieki zdrowotnej (PSZ) – </a:t>
            </a:r>
            <a:r>
              <a:rPr lang="pl-PL" sz="1800" b="1" dirty="0"/>
              <a:t>szpitale ogólnopolskie</a:t>
            </a:r>
            <a:r>
              <a:rPr lang="pl-PL" sz="1800" dirty="0"/>
              <a:t> posiadające IP lub SOR po złożeniu przez świadczeniodawcę wniosku o umożliwienie udzielania tych świadczeń do Prezesa Funduszu i uwzględnieniu ich w wykazie PSZ,</a:t>
            </a:r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w przypadku braku zabezpieczenia świadczeń nocnej i świątecznej opieki zdrowotnej przez powyższych świadczeniodawców </a:t>
            </a:r>
            <a:r>
              <a:rPr lang="pl-PL" sz="1800" b="1" dirty="0"/>
              <a:t>stosuje się przepisy dotyczące konkursu ofert i rokowań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dirty="0"/>
          </a:p>
        </p:txBody>
      </p:sp>
      <p:sp>
        <p:nvSpPr>
          <p:cNvPr id="9" name="Google Shape;213;p23"/>
          <p:cNvSpPr/>
          <p:nvPr/>
        </p:nvSpPr>
        <p:spPr>
          <a:xfrm>
            <a:off x="9504486" y="2526065"/>
            <a:ext cx="2097053" cy="272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63" y="9009"/>
                </a:moveTo>
                <a:lnTo>
                  <a:pt x="12108" y="8935"/>
                </a:lnTo>
                <a:lnTo>
                  <a:pt x="11798" y="8862"/>
                </a:lnTo>
                <a:lnTo>
                  <a:pt x="11532" y="8751"/>
                </a:lnTo>
                <a:lnTo>
                  <a:pt x="11310" y="8603"/>
                </a:lnTo>
                <a:lnTo>
                  <a:pt x="11088" y="8382"/>
                </a:lnTo>
                <a:lnTo>
                  <a:pt x="10911" y="8160"/>
                </a:lnTo>
                <a:lnTo>
                  <a:pt x="10822" y="7902"/>
                </a:lnTo>
                <a:lnTo>
                  <a:pt x="10822" y="0"/>
                </a:lnTo>
                <a:lnTo>
                  <a:pt x="1641" y="0"/>
                </a:lnTo>
                <a:lnTo>
                  <a:pt x="1286" y="37"/>
                </a:lnTo>
                <a:lnTo>
                  <a:pt x="1020" y="111"/>
                </a:lnTo>
                <a:lnTo>
                  <a:pt x="710" y="222"/>
                </a:lnTo>
                <a:lnTo>
                  <a:pt x="488" y="369"/>
                </a:lnTo>
                <a:lnTo>
                  <a:pt x="310" y="628"/>
                </a:lnTo>
                <a:lnTo>
                  <a:pt x="133" y="812"/>
                </a:lnTo>
                <a:lnTo>
                  <a:pt x="44" y="1108"/>
                </a:lnTo>
                <a:lnTo>
                  <a:pt x="0" y="1329"/>
                </a:lnTo>
                <a:lnTo>
                  <a:pt x="0" y="20234"/>
                </a:lnTo>
                <a:lnTo>
                  <a:pt x="44" y="20529"/>
                </a:lnTo>
                <a:lnTo>
                  <a:pt x="133" y="20751"/>
                </a:lnTo>
                <a:lnTo>
                  <a:pt x="310" y="21009"/>
                </a:lnTo>
                <a:lnTo>
                  <a:pt x="488" y="21194"/>
                </a:lnTo>
                <a:lnTo>
                  <a:pt x="710" y="21342"/>
                </a:lnTo>
                <a:lnTo>
                  <a:pt x="1020" y="21452"/>
                </a:lnTo>
                <a:lnTo>
                  <a:pt x="1286" y="21563"/>
                </a:lnTo>
                <a:lnTo>
                  <a:pt x="1641" y="21600"/>
                </a:lnTo>
                <a:lnTo>
                  <a:pt x="19959" y="21600"/>
                </a:lnTo>
                <a:lnTo>
                  <a:pt x="20314" y="21563"/>
                </a:lnTo>
                <a:lnTo>
                  <a:pt x="20580" y="21452"/>
                </a:lnTo>
                <a:lnTo>
                  <a:pt x="20890" y="21342"/>
                </a:lnTo>
                <a:lnTo>
                  <a:pt x="21112" y="21194"/>
                </a:lnTo>
                <a:lnTo>
                  <a:pt x="21378" y="21009"/>
                </a:lnTo>
                <a:lnTo>
                  <a:pt x="21511" y="20751"/>
                </a:lnTo>
                <a:lnTo>
                  <a:pt x="21600" y="20529"/>
                </a:lnTo>
                <a:lnTo>
                  <a:pt x="21600" y="9009"/>
                </a:lnTo>
                <a:lnTo>
                  <a:pt x="12463" y="9009"/>
                </a:lnTo>
                <a:close/>
                <a:moveTo>
                  <a:pt x="17298" y="17538"/>
                </a:moveTo>
                <a:lnTo>
                  <a:pt x="17253" y="17723"/>
                </a:lnTo>
                <a:lnTo>
                  <a:pt x="17165" y="17834"/>
                </a:lnTo>
                <a:lnTo>
                  <a:pt x="16943" y="17945"/>
                </a:lnTo>
                <a:lnTo>
                  <a:pt x="4657" y="17945"/>
                </a:lnTo>
                <a:lnTo>
                  <a:pt x="4524" y="17834"/>
                </a:lnTo>
                <a:lnTo>
                  <a:pt x="4347" y="17723"/>
                </a:lnTo>
                <a:lnTo>
                  <a:pt x="4302" y="17538"/>
                </a:lnTo>
                <a:lnTo>
                  <a:pt x="4302" y="16652"/>
                </a:lnTo>
                <a:lnTo>
                  <a:pt x="4347" y="16431"/>
                </a:lnTo>
                <a:lnTo>
                  <a:pt x="4524" y="16320"/>
                </a:lnTo>
                <a:lnTo>
                  <a:pt x="4657" y="16209"/>
                </a:lnTo>
                <a:lnTo>
                  <a:pt x="4879" y="16172"/>
                </a:lnTo>
                <a:lnTo>
                  <a:pt x="16766" y="16172"/>
                </a:lnTo>
                <a:lnTo>
                  <a:pt x="16943" y="16209"/>
                </a:lnTo>
                <a:lnTo>
                  <a:pt x="17165" y="16320"/>
                </a:lnTo>
                <a:lnTo>
                  <a:pt x="17253" y="16431"/>
                </a:lnTo>
                <a:lnTo>
                  <a:pt x="17298" y="16652"/>
                </a:lnTo>
                <a:lnTo>
                  <a:pt x="17298" y="17538"/>
                </a:lnTo>
                <a:close/>
                <a:moveTo>
                  <a:pt x="17298" y="13920"/>
                </a:moveTo>
                <a:lnTo>
                  <a:pt x="17253" y="14105"/>
                </a:lnTo>
                <a:lnTo>
                  <a:pt x="17165" y="14252"/>
                </a:lnTo>
                <a:lnTo>
                  <a:pt x="16943" y="14326"/>
                </a:lnTo>
                <a:lnTo>
                  <a:pt x="16766" y="14363"/>
                </a:lnTo>
                <a:lnTo>
                  <a:pt x="4879" y="14363"/>
                </a:lnTo>
                <a:lnTo>
                  <a:pt x="4657" y="14326"/>
                </a:lnTo>
                <a:lnTo>
                  <a:pt x="4524" y="14252"/>
                </a:lnTo>
                <a:lnTo>
                  <a:pt x="4347" y="14105"/>
                </a:lnTo>
                <a:lnTo>
                  <a:pt x="4302" y="13920"/>
                </a:lnTo>
                <a:lnTo>
                  <a:pt x="4302" y="13034"/>
                </a:lnTo>
                <a:lnTo>
                  <a:pt x="4347" y="12849"/>
                </a:lnTo>
                <a:lnTo>
                  <a:pt x="4524" y="12702"/>
                </a:lnTo>
                <a:lnTo>
                  <a:pt x="4657" y="12628"/>
                </a:lnTo>
                <a:lnTo>
                  <a:pt x="4879" y="12591"/>
                </a:lnTo>
                <a:lnTo>
                  <a:pt x="16766" y="12591"/>
                </a:lnTo>
                <a:lnTo>
                  <a:pt x="16943" y="12628"/>
                </a:lnTo>
                <a:lnTo>
                  <a:pt x="17165" y="12702"/>
                </a:lnTo>
                <a:lnTo>
                  <a:pt x="17253" y="12849"/>
                </a:lnTo>
                <a:lnTo>
                  <a:pt x="17298" y="13034"/>
                </a:lnTo>
                <a:lnTo>
                  <a:pt x="17298" y="139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23"/>
          <p:cNvSpPr/>
          <p:nvPr/>
        </p:nvSpPr>
        <p:spPr>
          <a:xfrm>
            <a:off x="10760048" y="2526065"/>
            <a:ext cx="841508" cy="906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802" y="15892"/>
                </a:moveTo>
                <a:lnTo>
                  <a:pt x="5036" y="2126"/>
                </a:lnTo>
                <a:lnTo>
                  <a:pt x="4477" y="1679"/>
                </a:lnTo>
                <a:lnTo>
                  <a:pt x="3805" y="1343"/>
                </a:lnTo>
                <a:lnTo>
                  <a:pt x="3134" y="895"/>
                </a:lnTo>
                <a:lnTo>
                  <a:pt x="1679" y="336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264" y="19921"/>
                </a:lnTo>
                <a:lnTo>
                  <a:pt x="20593" y="18466"/>
                </a:lnTo>
                <a:lnTo>
                  <a:pt x="20257" y="17683"/>
                </a:lnTo>
                <a:lnTo>
                  <a:pt x="19362" y="16564"/>
                </a:lnTo>
                <a:lnTo>
                  <a:pt x="18802" y="15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656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522514"/>
            <a:ext cx="8821632" cy="58380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Rozporządzenie Ministra Zdrowia z dnia 27 czerwca 2019 r. w sprawie szpitalnego oddziału ratunkowego (Dz.U. z 2021 r. poz. 2048)</a:t>
            </a:r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§ 4 ust. 1 pkt 5 - szpitalny oddział ratunkowy organizuje się w szpitalu, w którym w lokalizacji oddziału znajduje się m.in. miejsce udzielania świadczeń nocnej i świątecznej opieki zdrowotnej</a:t>
            </a:r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endParaRPr lang="pl-PL" sz="1800" dirty="0"/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Rozporządzenie Ministra Zdrowia z dnia 24 września 2013 r. w sprawie świadczeń gwarantowanych z zakresu podstawowej opieki zdrowotnej</a:t>
            </a:r>
            <a:br>
              <a:rPr lang="pl-PL" sz="2000" b="1" dirty="0"/>
            </a:br>
            <a:r>
              <a:rPr lang="pl-PL" sz="2000" b="1" dirty="0"/>
              <a:t>(Dz.U. z 2021 r. poz. 540 z </a:t>
            </a:r>
            <a:r>
              <a:rPr lang="pl-PL" sz="2000" b="1" dirty="0" err="1"/>
              <a:t>późn</a:t>
            </a:r>
            <a:r>
              <a:rPr lang="pl-PL" sz="2000" b="1" dirty="0"/>
              <a:t>. zm.) </a:t>
            </a:r>
          </a:p>
          <a:p>
            <a:pPr marL="342900" indent="-34290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wykaz świadczeń gwarantowanych nocnej i świątecznej opieki zdrowotnej oraz warunki ich realizacji – załącznik nr 5 do rozporządzenia</a:t>
            </a:r>
          </a:p>
          <a:p>
            <a:pPr marL="342900" indent="-34290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endParaRPr lang="pl-PL" sz="1800" dirty="0"/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Zarządzenie nr 51/2022/DSM Prezesa NFZ z dnia 14 kwietnia 2022r. w sprawie określenia warunków zawierania i realizacji umów w rodzaju podstawowa opieka zdrowotna w zakresie nocnej i świątecznej opieki zdrowotnej ze zm.</a:t>
            </a:r>
          </a:p>
          <a:p>
            <a:pPr marL="342900" indent="-34290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zawiera „Katalog zakresów świadczeń” określonych kodami zakresu świadczeń kontraktowanych: 01.0000.159.16, 01.0000.160.16, 01.0000.161.16, 01.0000.162.16</a:t>
            </a:r>
          </a:p>
        </p:txBody>
      </p:sp>
      <p:sp>
        <p:nvSpPr>
          <p:cNvPr id="5" name="Google Shape;213;p23"/>
          <p:cNvSpPr/>
          <p:nvPr/>
        </p:nvSpPr>
        <p:spPr>
          <a:xfrm>
            <a:off x="9504486" y="2526065"/>
            <a:ext cx="2097053" cy="272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63" y="9009"/>
                </a:moveTo>
                <a:lnTo>
                  <a:pt x="12108" y="8935"/>
                </a:lnTo>
                <a:lnTo>
                  <a:pt x="11798" y="8862"/>
                </a:lnTo>
                <a:lnTo>
                  <a:pt x="11532" y="8751"/>
                </a:lnTo>
                <a:lnTo>
                  <a:pt x="11310" y="8603"/>
                </a:lnTo>
                <a:lnTo>
                  <a:pt x="11088" y="8382"/>
                </a:lnTo>
                <a:lnTo>
                  <a:pt x="10911" y="8160"/>
                </a:lnTo>
                <a:lnTo>
                  <a:pt x="10822" y="7902"/>
                </a:lnTo>
                <a:lnTo>
                  <a:pt x="10822" y="0"/>
                </a:lnTo>
                <a:lnTo>
                  <a:pt x="1641" y="0"/>
                </a:lnTo>
                <a:lnTo>
                  <a:pt x="1286" y="37"/>
                </a:lnTo>
                <a:lnTo>
                  <a:pt x="1020" y="111"/>
                </a:lnTo>
                <a:lnTo>
                  <a:pt x="710" y="222"/>
                </a:lnTo>
                <a:lnTo>
                  <a:pt x="488" y="369"/>
                </a:lnTo>
                <a:lnTo>
                  <a:pt x="310" y="628"/>
                </a:lnTo>
                <a:lnTo>
                  <a:pt x="133" y="812"/>
                </a:lnTo>
                <a:lnTo>
                  <a:pt x="44" y="1108"/>
                </a:lnTo>
                <a:lnTo>
                  <a:pt x="0" y="1329"/>
                </a:lnTo>
                <a:lnTo>
                  <a:pt x="0" y="20234"/>
                </a:lnTo>
                <a:lnTo>
                  <a:pt x="44" y="20529"/>
                </a:lnTo>
                <a:lnTo>
                  <a:pt x="133" y="20751"/>
                </a:lnTo>
                <a:lnTo>
                  <a:pt x="310" y="21009"/>
                </a:lnTo>
                <a:lnTo>
                  <a:pt x="488" y="21194"/>
                </a:lnTo>
                <a:lnTo>
                  <a:pt x="710" y="21342"/>
                </a:lnTo>
                <a:lnTo>
                  <a:pt x="1020" y="21452"/>
                </a:lnTo>
                <a:lnTo>
                  <a:pt x="1286" y="21563"/>
                </a:lnTo>
                <a:lnTo>
                  <a:pt x="1641" y="21600"/>
                </a:lnTo>
                <a:lnTo>
                  <a:pt x="19959" y="21600"/>
                </a:lnTo>
                <a:lnTo>
                  <a:pt x="20314" y="21563"/>
                </a:lnTo>
                <a:lnTo>
                  <a:pt x="20580" y="21452"/>
                </a:lnTo>
                <a:lnTo>
                  <a:pt x="20890" y="21342"/>
                </a:lnTo>
                <a:lnTo>
                  <a:pt x="21112" y="21194"/>
                </a:lnTo>
                <a:lnTo>
                  <a:pt x="21378" y="21009"/>
                </a:lnTo>
                <a:lnTo>
                  <a:pt x="21511" y="20751"/>
                </a:lnTo>
                <a:lnTo>
                  <a:pt x="21600" y="20529"/>
                </a:lnTo>
                <a:lnTo>
                  <a:pt x="21600" y="9009"/>
                </a:lnTo>
                <a:lnTo>
                  <a:pt x="12463" y="9009"/>
                </a:lnTo>
                <a:close/>
                <a:moveTo>
                  <a:pt x="17298" y="17538"/>
                </a:moveTo>
                <a:lnTo>
                  <a:pt x="17253" y="17723"/>
                </a:lnTo>
                <a:lnTo>
                  <a:pt x="17165" y="17834"/>
                </a:lnTo>
                <a:lnTo>
                  <a:pt x="16943" y="17945"/>
                </a:lnTo>
                <a:lnTo>
                  <a:pt x="4657" y="17945"/>
                </a:lnTo>
                <a:lnTo>
                  <a:pt x="4524" y="17834"/>
                </a:lnTo>
                <a:lnTo>
                  <a:pt x="4347" y="17723"/>
                </a:lnTo>
                <a:lnTo>
                  <a:pt x="4302" y="17538"/>
                </a:lnTo>
                <a:lnTo>
                  <a:pt x="4302" y="16652"/>
                </a:lnTo>
                <a:lnTo>
                  <a:pt x="4347" y="16431"/>
                </a:lnTo>
                <a:lnTo>
                  <a:pt x="4524" y="16320"/>
                </a:lnTo>
                <a:lnTo>
                  <a:pt x="4657" y="16209"/>
                </a:lnTo>
                <a:lnTo>
                  <a:pt x="4879" y="16172"/>
                </a:lnTo>
                <a:lnTo>
                  <a:pt x="16766" y="16172"/>
                </a:lnTo>
                <a:lnTo>
                  <a:pt x="16943" y="16209"/>
                </a:lnTo>
                <a:lnTo>
                  <a:pt x="17165" y="16320"/>
                </a:lnTo>
                <a:lnTo>
                  <a:pt x="17253" y="16431"/>
                </a:lnTo>
                <a:lnTo>
                  <a:pt x="17298" y="16652"/>
                </a:lnTo>
                <a:lnTo>
                  <a:pt x="17298" y="17538"/>
                </a:lnTo>
                <a:close/>
                <a:moveTo>
                  <a:pt x="17298" y="13920"/>
                </a:moveTo>
                <a:lnTo>
                  <a:pt x="17253" y="14105"/>
                </a:lnTo>
                <a:lnTo>
                  <a:pt x="17165" y="14252"/>
                </a:lnTo>
                <a:lnTo>
                  <a:pt x="16943" y="14326"/>
                </a:lnTo>
                <a:lnTo>
                  <a:pt x="16766" y="14363"/>
                </a:lnTo>
                <a:lnTo>
                  <a:pt x="4879" y="14363"/>
                </a:lnTo>
                <a:lnTo>
                  <a:pt x="4657" y="14326"/>
                </a:lnTo>
                <a:lnTo>
                  <a:pt x="4524" y="14252"/>
                </a:lnTo>
                <a:lnTo>
                  <a:pt x="4347" y="14105"/>
                </a:lnTo>
                <a:lnTo>
                  <a:pt x="4302" y="13920"/>
                </a:lnTo>
                <a:lnTo>
                  <a:pt x="4302" y="13034"/>
                </a:lnTo>
                <a:lnTo>
                  <a:pt x="4347" y="12849"/>
                </a:lnTo>
                <a:lnTo>
                  <a:pt x="4524" y="12702"/>
                </a:lnTo>
                <a:lnTo>
                  <a:pt x="4657" y="12628"/>
                </a:lnTo>
                <a:lnTo>
                  <a:pt x="4879" y="12591"/>
                </a:lnTo>
                <a:lnTo>
                  <a:pt x="16766" y="12591"/>
                </a:lnTo>
                <a:lnTo>
                  <a:pt x="16943" y="12628"/>
                </a:lnTo>
                <a:lnTo>
                  <a:pt x="17165" y="12702"/>
                </a:lnTo>
                <a:lnTo>
                  <a:pt x="17253" y="12849"/>
                </a:lnTo>
                <a:lnTo>
                  <a:pt x="17298" y="13034"/>
                </a:lnTo>
                <a:lnTo>
                  <a:pt x="17298" y="139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14;p23"/>
          <p:cNvSpPr/>
          <p:nvPr/>
        </p:nvSpPr>
        <p:spPr>
          <a:xfrm>
            <a:off x="10760048" y="2526065"/>
            <a:ext cx="841508" cy="906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802" y="15892"/>
                </a:moveTo>
                <a:lnTo>
                  <a:pt x="5036" y="2126"/>
                </a:lnTo>
                <a:lnTo>
                  <a:pt x="4477" y="1679"/>
                </a:lnTo>
                <a:lnTo>
                  <a:pt x="3805" y="1343"/>
                </a:lnTo>
                <a:lnTo>
                  <a:pt x="3134" y="895"/>
                </a:lnTo>
                <a:lnTo>
                  <a:pt x="1679" y="336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264" y="19921"/>
                </a:lnTo>
                <a:lnTo>
                  <a:pt x="20593" y="18466"/>
                </a:lnTo>
                <a:lnTo>
                  <a:pt x="20257" y="17683"/>
                </a:lnTo>
                <a:lnTo>
                  <a:pt x="19362" y="16564"/>
                </a:lnTo>
                <a:lnTo>
                  <a:pt x="18802" y="15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Zakresy świadczeń kontraktowanych</a:t>
            </a:r>
            <a:br>
              <a:rPr lang="pl-PL" sz="2310" dirty="0"/>
            </a:br>
            <a:r>
              <a:rPr lang="pl-PL" sz="2310" dirty="0"/>
              <a:t/>
            </a:r>
            <a:br>
              <a:rPr lang="pl-PL" sz="2310" dirty="0"/>
            </a:br>
            <a:r>
              <a:rPr lang="pl-PL" sz="1800" dirty="0"/>
              <a:t>Zarządzenie nr 51/2022/DSM Prezesa NFZ z dnia 14 kwietnia 2022r. w sprawie określenia warunków zawierania i realizacji umów w rodzaju podstawowa opieka zdrowotna w zakresie nocnej i świątecznej opieki zdrowotnej ze zm.</a:t>
            </a:r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090058"/>
            <a:ext cx="11393400" cy="38773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01.0000.159.16 </a:t>
            </a:r>
            <a:r>
              <a:rPr lang="pl-PL" sz="2000" dirty="0"/>
              <a:t>– </a:t>
            </a:r>
            <a:r>
              <a:rPr lang="pl-PL" sz="1800" dirty="0"/>
              <a:t>świadczenia nocnej i świątecznej opieki zdrowotnej udzielane w warunkach ambulatoryjnych </a:t>
            </a:r>
            <a:br>
              <a:rPr lang="pl-PL" sz="1800" dirty="0"/>
            </a:br>
            <a:r>
              <a:rPr lang="pl-PL" sz="1800" dirty="0"/>
              <a:t>i w miejscu zamieszkania lub pobytu świadczeniobiorcy na obszarze zabezpieczenia </a:t>
            </a:r>
            <a:r>
              <a:rPr lang="pl-PL" sz="1800" u="sng" dirty="0"/>
              <a:t>do 50 tys.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świadczeniobiorców </a:t>
            </a:r>
            <a:r>
              <a:rPr lang="pl-PL" sz="1800" u="sng" dirty="0"/>
              <a:t>w zakresie podstawowym</a:t>
            </a:r>
            <a:r>
              <a:rPr lang="pl-PL" sz="1800" dirty="0"/>
              <a:t>;</a:t>
            </a:r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01.0000.160.16 </a:t>
            </a:r>
            <a:r>
              <a:rPr lang="pl-PL" sz="2000" dirty="0"/>
              <a:t>– </a:t>
            </a:r>
            <a:r>
              <a:rPr lang="pl-PL" sz="1800" dirty="0"/>
              <a:t>świadczenia nocnej i świątecznej opieki zdrowotnej udzielane w warunkach ambulatoryjnych </a:t>
            </a:r>
            <a:br>
              <a:rPr lang="pl-PL" sz="1800" dirty="0"/>
            </a:br>
            <a:r>
              <a:rPr lang="pl-PL" sz="1800" dirty="0"/>
              <a:t>i w miejscu zamieszkania lub pobytu świadczeniobiorcy na obszarze zabezpieczenia </a:t>
            </a:r>
            <a:r>
              <a:rPr lang="pl-PL" sz="1800" u="sng" dirty="0"/>
              <a:t>do 50 tys.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świadczeniobiorców </a:t>
            </a:r>
            <a:r>
              <a:rPr lang="pl-PL" sz="1800" u="sng" dirty="0"/>
              <a:t>w zakresie uzupełnionym</a:t>
            </a:r>
            <a:r>
              <a:rPr lang="pl-PL" sz="1800" dirty="0"/>
              <a:t>;</a:t>
            </a:r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01.0000.161.16 </a:t>
            </a:r>
            <a:r>
              <a:rPr lang="pl-PL" sz="2000" dirty="0"/>
              <a:t>– </a:t>
            </a:r>
            <a:r>
              <a:rPr lang="pl-PL" sz="1800" dirty="0"/>
              <a:t>świadczenia nocnej i świątecznej opieki zdrowotnej udzielane w warunkach ambulatoryjnych </a:t>
            </a:r>
            <a:br>
              <a:rPr lang="pl-PL" sz="1800" dirty="0"/>
            </a:br>
            <a:r>
              <a:rPr lang="pl-PL" sz="1800" dirty="0"/>
              <a:t>i w miejscu zamieszkania lub pobytu świadczeniobiorcy na obszarze zabezpieczenia </a:t>
            </a:r>
            <a:r>
              <a:rPr lang="pl-PL" sz="1800" u="sng" dirty="0"/>
              <a:t>powyżej 50 tys.</a:t>
            </a:r>
            <a:r>
              <a:rPr lang="pl-PL" sz="1800" dirty="0"/>
              <a:t> świadczeniobiorców </a:t>
            </a:r>
            <a:r>
              <a:rPr lang="pl-PL" sz="1800" u="sng" dirty="0"/>
              <a:t>w zakresie podstawowym</a:t>
            </a:r>
            <a:r>
              <a:rPr lang="pl-PL" sz="2000" dirty="0"/>
              <a:t>;</a:t>
            </a:r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01.0000.162.16 </a:t>
            </a:r>
            <a:r>
              <a:rPr lang="pl-PL" sz="2000" dirty="0"/>
              <a:t>– </a:t>
            </a:r>
            <a:r>
              <a:rPr lang="pl-PL" sz="1800" dirty="0"/>
              <a:t>świadczenia nocnej i świątecznej opieki zdrowotnej udzielane w warunkach ambulatoryjnych </a:t>
            </a:r>
            <a:br>
              <a:rPr lang="pl-PL" sz="1800" dirty="0"/>
            </a:br>
            <a:r>
              <a:rPr lang="pl-PL" sz="1800" dirty="0"/>
              <a:t>i w miejscu zamieszkania lub pobytu świadczeniobiorcy na obszarze zabezpieczenia </a:t>
            </a:r>
            <a:r>
              <a:rPr lang="pl-PL" sz="1800" u="sng" dirty="0"/>
              <a:t>powyżej 50 tys.</a:t>
            </a:r>
            <a:r>
              <a:rPr lang="pl-PL" sz="1800" dirty="0"/>
              <a:t> świadczeniobiorców </a:t>
            </a:r>
            <a:r>
              <a:rPr lang="pl-PL" sz="1800" u="sng" dirty="0"/>
              <a:t>w zakresie uzupełnionym</a:t>
            </a:r>
            <a:r>
              <a:rPr lang="pl-PL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48923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Świadczenia gwarantowane nocnej i świątecznej opieki zdrowotnej udzielanej </a:t>
            </a:r>
            <a:br>
              <a:rPr lang="pl-PL" sz="2310" dirty="0"/>
            </a:br>
            <a:r>
              <a:rPr lang="pl-PL" sz="2310" dirty="0"/>
              <a:t>w warunkach ambulatoryjnych są realizowane </a:t>
            </a:r>
            <a:br>
              <a:rPr lang="pl-PL" sz="2310" dirty="0"/>
            </a:br>
            <a:r>
              <a:rPr lang="pl-PL" sz="2310" dirty="0"/>
              <a:t>w zakresie podstawowym lub uzupełnionym</a:t>
            </a:r>
            <a:endParaRPr sz="231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341266"/>
            <a:ext cx="11393400" cy="362609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zakres podstawowy </a:t>
            </a:r>
            <a:r>
              <a:rPr lang="pl-PL" sz="2000" dirty="0"/>
              <a:t>– jest to wariant, w którym realizacja świadczeń </a:t>
            </a:r>
            <a:r>
              <a:rPr lang="pl-PL" sz="2000" dirty="0" err="1"/>
              <a:t>NiŚOZ</a:t>
            </a:r>
            <a:r>
              <a:rPr lang="pl-PL" sz="2000" dirty="0"/>
              <a:t> udzielanej w warunkach ambulatoryjnych może być łączona z realizacją świadczeń w trybie hospitalizacji udzielanych w innych komórkach organizacyjnych świadczeniodawcy;</a:t>
            </a:r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endParaRPr lang="pl-PL" sz="2000" dirty="0"/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zakres uzupełniony </a:t>
            </a:r>
            <a:r>
              <a:rPr lang="pl-PL" sz="2000" dirty="0"/>
              <a:t>– jest to wariant, w którym realizacja świadczeń nocnej i świątecznej opieki zdrowotnej udzielanej w warunkach ambulatoryjnych nie może być łączona z realizacją świadczeń </a:t>
            </a:r>
            <a:br>
              <a:rPr lang="pl-PL" sz="2000" dirty="0"/>
            </a:br>
            <a:r>
              <a:rPr lang="pl-PL" sz="2000" dirty="0"/>
              <a:t>w trybie hospitalizacji</a:t>
            </a:r>
          </a:p>
        </p:txBody>
      </p:sp>
    </p:spTree>
    <p:extLst>
      <p:ext uri="{BB962C8B-B14F-4D97-AF65-F5344CB8AC3E}">
        <p14:creationId xmlns:p14="http://schemas.microsoft.com/office/powerpoint/2010/main" val="409723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i kiedy można zapoznać się ze szczegółowymi warunkami postępowania?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38806" y="1804865"/>
            <a:ext cx="3987080" cy="4351338"/>
          </a:xfrm>
        </p:spPr>
        <p:txBody>
          <a:bodyPr>
            <a:normAutofit/>
          </a:bodyPr>
          <a:lstStyle/>
          <a:p>
            <a:r>
              <a:rPr lang="pl-PL" sz="2400" dirty="0"/>
              <a:t>Ogłoszenie zawiera szczegółowe informacje, </a:t>
            </a:r>
            <a:br>
              <a:rPr lang="pl-PL" sz="2400" dirty="0"/>
            </a:br>
            <a:r>
              <a:rPr lang="pl-PL" sz="2400" dirty="0"/>
              <a:t>od kiedy i gdzie można pobrać i zapoznać się z materiałami niezbędnymi do przygotowania oferty.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6585437" y="1804865"/>
            <a:ext cx="5143501" cy="4351338"/>
          </a:xfrm>
        </p:spPr>
        <p:txBody>
          <a:bodyPr>
            <a:normAutofit/>
          </a:bodyPr>
          <a:lstStyle/>
          <a:p>
            <a:r>
              <a:rPr lang="pl-PL" sz="2400" dirty="0"/>
              <a:t>Materiały informacyjne są dostępne od dnia 19.01.2023 roku w siedzibie Śląskiego Oddziału Wojewódzkiego NFZ, Katowice, Kossutha 13 </a:t>
            </a:r>
            <a:br>
              <a:rPr lang="pl-PL" sz="2400" dirty="0"/>
            </a:br>
            <a:r>
              <a:rPr lang="pl-PL" sz="2400" dirty="0"/>
              <a:t>w godz. 8:00 -16:00 </a:t>
            </a:r>
            <a:br>
              <a:rPr lang="pl-PL" sz="2400" dirty="0"/>
            </a:br>
            <a:r>
              <a:rPr lang="pl-PL" sz="2400" dirty="0"/>
              <a:t>od poniedziałku do piątku oraz </a:t>
            </a:r>
            <a:br>
              <a:rPr lang="pl-PL" sz="2400" dirty="0"/>
            </a:br>
            <a:r>
              <a:rPr lang="pl-PL" sz="2400" dirty="0"/>
              <a:t>na stronie internetowej </a:t>
            </a:r>
            <a:br>
              <a:rPr lang="pl-PL" sz="2400" dirty="0"/>
            </a:br>
            <a:r>
              <a:rPr lang="pl-PL" sz="2400" dirty="0"/>
              <a:t>www.nfz-katowice.pl</a:t>
            </a:r>
          </a:p>
        </p:txBody>
      </p:sp>
      <p:sp>
        <p:nvSpPr>
          <p:cNvPr id="6" name="Google Shape;619;p61"/>
          <p:cNvSpPr/>
          <p:nvPr/>
        </p:nvSpPr>
        <p:spPr>
          <a:xfrm rot="16200000">
            <a:off x="5217193" y="2257268"/>
            <a:ext cx="576936" cy="16224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33" y="16976"/>
                </a:moveTo>
                <a:lnTo>
                  <a:pt x="14749" y="16976"/>
                </a:lnTo>
                <a:lnTo>
                  <a:pt x="14749" y="380"/>
                </a:lnTo>
                <a:lnTo>
                  <a:pt x="14588" y="222"/>
                </a:lnTo>
                <a:lnTo>
                  <a:pt x="14427" y="127"/>
                </a:lnTo>
                <a:lnTo>
                  <a:pt x="14104" y="0"/>
                </a:lnTo>
                <a:lnTo>
                  <a:pt x="7496" y="0"/>
                </a:lnTo>
                <a:lnTo>
                  <a:pt x="6931" y="222"/>
                </a:lnTo>
                <a:lnTo>
                  <a:pt x="6851" y="380"/>
                </a:lnTo>
                <a:lnTo>
                  <a:pt x="6851" y="16976"/>
                </a:lnTo>
                <a:lnTo>
                  <a:pt x="725" y="16976"/>
                </a:lnTo>
                <a:lnTo>
                  <a:pt x="403" y="17008"/>
                </a:lnTo>
                <a:lnTo>
                  <a:pt x="161" y="17103"/>
                </a:lnTo>
                <a:lnTo>
                  <a:pt x="81" y="17229"/>
                </a:lnTo>
                <a:lnTo>
                  <a:pt x="0" y="17293"/>
                </a:lnTo>
                <a:lnTo>
                  <a:pt x="0" y="17388"/>
                </a:lnTo>
                <a:lnTo>
                  <a:pt x="81" y="17483"/>
                </a:lnTo>
                <a:lnTo>
                  <a:pt x="242" y="17641"/>
                </a:lnTo>
                <a:lnTo>
                  <a:pt x="10075" y="21505"/>
                </a:lnTo>
                <a:lnTo>
                  <a:pt x="10478" y="21568"/>
                </a:lnTo>
                <a:lnTo>
                  <a:pt x="10800" y="21600"/>
                </a:lnTo>
                <a:lnTo>
                  <a:pt x="11122" y="21568"/>
                </a:lnTo>
                <a:lnTo>
                  <a:pt x="11525" y="21505"/>
                </a:lnTo>
                <a:lnTo>
                  <a:pt x="21278" y="17641"/>
                </a:lnTo>
                <a:lnTo>
                  <a:pt x="21519" y="17483"/>
                </a:lnTo>
                <a:lnTo>
                  <a:pt x="21600" y="17356"/>
                </a:lnTo>
                <a:lnTo>
                  <a:pt x="21519" y="17166"/>
                </a:lnTo>
                <a:lnTo>
                  <a:pt x="21358" y="17071"/>
                </a:lnTo>
                <a:lnTo>
                  <a:pt x="20955" y="16976"/>
                </a:lnTo>
                <a:lnTo>
                  <a:pt x="20633" y="169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638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Zakres świadczeń nocnej i świątecznej opieki zdrowotnej </a:t>
            </a:r>
            <a:endParaRPr sz="231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215850" y="2824284"/>
            <a:ext cx="3225521" cy="19493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nocna i świąteczna opieka zdrowotna to: świadczenia </a:t>
            </a:r>
          </a:p>
          <a:p>
            <a:pPr algn="ctr"/>
            <a:r>
              <a:rPr lang="pl-PL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lekarskie i pielęgniarskie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802733" y="1930983"/>
            <a:ext cx="3707842" cy="162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udzielane w warunkach ambulatoryjnych </a:t>
            </a:r>
          </a:p>
          <a:p>
            <a:pPr algn="ctr"/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miejscu udzielania świadczeń)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6802733" y="3798974"/>
            <a:ext cx="3707842" cy="162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udzielane w miejscu </a:t>
            </a:r>
          </a:p>
          <a:p>
            <a:pPr lvl="0"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zamieszkania lub pobytu świadczeniobiorcy</a:t>
            </a:r>
          </a:p>
          <a:p>
            <a:pPr lvl="0" algn="ctr"/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(tzw. świadczenie „wyjazdowe”)</a:t>
            </a:r>
          </a:p>
        </p:txBody>
      </p:sp>
      <p:sp>
        <p:nvSpPr>
          <p:cNvPr id="10" name="Strzałka w prawo 9"/>
          <p:cNvSpPr/>
          <p:nvPr/>
        </p:nvSpPr>
        <p:spPr>
          <a:xfrm rot="20389455">
            <a:off x="4883499" y="2743200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333419">
            <a:off x="4879267" y="4243272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055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Tryb ambulatoryjny</a:t>
            </a:r>
            <a:endParaRPr sz="231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215850" y="2824284"/>
            <a:ext cx="3225521" cy="19493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świadczenia udzielanego w warunkach ambulatoryjnych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802733" y="1930983"/>
            <a:ext cx="3707842" cy="162783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lekarska </a:t>
            </a:r>
          </a:p>
          <a:p>
            <a:pPr algn="ctr"/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bezpośrednim kontakcie lub na odległość przy użyciu systemów teleinformatycznych lub systemów łączności)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6802733" y="3798974"/>
            <a:ext cx="3707842" cy="162783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pielęgniarki </a:t>
            </a:r>
          </a:p>
          <a:p>
            <a:pPr lvl="0" algn="ctr"/>
            <a:endParaRPr lang="pl-PL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(doraźne i wynikające z potrzeby zachowania ciągłości leczenia lub pielęgnacji zlecone przez lekarza ubezpieczenia zdrowotnego)</a:t>
            </a:r>
          </a:p>
        </p:txBody>
      </p:sp>
      <p:sp>
        <p:nvSpPr>
          <p:cNvPr id="10" name="Strzałka w prawo 9"/>
          <p:cNvSpPr/>
          <p:nvPr/>
        </p:nvSpPr>
        <p:spPr>
          <a:xfrm rot="20389455">
            <a:off x="4883499" y="2743200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333419">
            <a:off x="4879267" y="4243272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442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Tryb „wyjazdowy”</a:t>
            </a:r>
            <a:endParaRPr sz="231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215850" y="2824284"/>
            <a:ext cx="3225521" cy="19493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świadczenia „wyjazdowego”</a:t>
            </a:r>
          </a:p>
          <a:p>
            <a:pPr algn="ctr"/>
            <a:endParaRPr lang="pl-PL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miejscu  zamieszkania lub pobytu świadczeniobiorcy</a:t>
            </a:r>
          </a:p>
          <a:p>
            <a:pPr algn="ctr"/>
            <a:endParaRPr lang="pl-PL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6802733" y="1930983"/>
            <a:ext cx="3707842" cy="162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lekarska </a:t>
            </a:r>
          </a:p>
          <a:p>
            <a:pPr algn="ctr"/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bezpośrednim kontakcie)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6802733" y="3798974"/>
            <a:ext cx="3707842" cy="162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pielęgniarki </a:t>
            </a:r>
          </a:p>
          <a:p>
            <a:pPr lvl="0" algn="ctr"/>
            <a:endParaRPr lang="pl-PL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(doraźne i wynikające z potrzeby zachowania ciągłości leczenia lub pielęgnacji zlecone przez lekarza ubezpieczenia zdrowotnego)</a:t>
            </a:r>
          </a:p>
        </p:txBody>
      </p:sp>
      <p:sp>
        <p:nvSpPr>
          <p:cNvPr id="10" name="Strzałka w prawo 9"/>
          <p:cNvSpPr/>
          <p:nvPr/>
        </p:nvSpPr>
        <p:spPr>
          <a:xfrm rot="20389455">
            <a:off x="4883499" y="2743200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333419">
            <a:off x="4879267" y="4243272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080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009669"/>
            <a:ext cx="11393400" cy="41700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b="1" dirty="0"/>
              <a:t>Organizacja</a:t>
            </a:r>
            <a:r>
              <a:rPr lang="pl-PL" sz="2400" dirty="0"/>
              <a:t> </a:t>
            </a:r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r>
              <a:rPr lang="pl-PL" sz="1800" dirty="0"/>
              <a:t>świadczenia udzielane są: </a:t>
            </a:r>
            <a:br>
              <a:rPr lang="pl-PL" sz="1800" dirty="0"/>
            </a:br>
            <a:r>
              <a:rPr lang="pl-PL" sz="1800" dirty="0"/>
              <a:t>- od poniedziałku do piątku, w godzinach od 18</a:t>
            </a:r>
            <a:r>
              <a:rPr lang="pl-PL" sz="1800" baseline="30000" dirty="0"/>
              <a:t>00</a:t>
            </a:r>
            <a:r>
              <a:rPr lang="pl-PL" sz="1800" dirty="0"/>
              <a:t> do 8</a:t>
            </a:r>
            <a:r>
              <a:rPr lang="pl-PL" sz="1800" baseline="30000" dirty="0"/>
              <a:t>00</a:t>
            </a:r>
            <a:r>
              <a:rPr lang="pl-PL" sz="1800" dirty="0"/>
              <a:t> dnia następnego oraz </a:t>
            </a:r>
            <a:br>
              <a:rPr lang="pl-PL" sz="1800" dirty="0"/>
            </a:br>
            <a:r>
              <a:rPr lang="pl-PL" sz="1800" dirty="0"/>
              <a:t>- w soboty, niedziele i inne dni ustawowo wolne od pracy w godzinach od 8</a:t>
            </a:r>
            <a:r>
              <a:rPr lang="pl-PL" sz="1800" baseline="30000" dirty="0"/>
              <a:t>00</a:t>
            </a:r>
            <a:r>
              <a:rPr lang="pl-PL" sz="1800" dirty="0"/>
              <a:t> dnia danego do godziny 8</a:t>
            </a:r>
            <a:r>
              <a:rPr lang="pl-PL" sz="1800" baseline="30000" dirty="0"/>
              <a:t>00</a:t>
            </a:r>
            <a:r>
              <a:rPr lang="pl-PL" sz="1800" dirty="0"/>
              <a:t> dnia</a:t>
            </a:r>
            <a:br>
              <a:rPr lang="pl-PL" sz="1800" dirty="0"/>
            </a:br>
            <a:r>
              <a:rPr lang="pl-PL" sz="1800" dirty="0"/>
              <a:t>  następnego; </a:t>
            </a:r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endParaRPr lang="pl-PL" sz="400" dirty="0"/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r>
              <a:rPr lang="pl-PL" sz="1800" dirty="0"/>
              <a:t>świadczenia mogą być realizowane z udziałem podwykonawców po uzyskaniu zgody Dyrektora Oddziału NFZ, który ocenia zachowanie odpowiedniej dostępności do świadczeń na danym obszarze zabezpieczenia;</a:t>
            </a:r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endParaRPr lang="pl-PL" sz="400" dirty="0"/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r>
              <a:rPr lang="pl-PL" sz="1800" dirty="0"/>
              <a:t>przepisy zarządzenia dopuszczają możliwość lokalizacji miejsca wyczekiwania zespołu „wyjazdowego” w innej lokalizacji niż miejsce udzielania świadczeń, ale na obszarze zabezpieczenia wskazanym w postępowaniu; </a:t>
            </a:r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endParaRPr lang="pl-PL" sz="400" dirty="0"/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r>
              <a:rPr lang="pl-PL" sz="1800" b="1" u="sng" dirty="0"/>
              <a:t>miejsce udzielania świadczeń musi znajdować się na obszarze zabezpieczenia wskazanym w postępowaniu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2400" dirty="0"/>
          </a:p>
        </p:txBody>
      </p:sp>
      <p:sp>
        <p:nvSpPr>
          <p:cNvPr id="7" name="Google Shape;285;p29"/>
          <p:cNvSpPr/>
          <p:nvPr/>
        </p:nvSpPr>
        <p:spPr>
          <a:xfrm>
            <a:off x="491369" y="391375"/>
            <a:ext cx="10515594" cy="129945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6;p29"/>
          <p:cNvSpPr txBox="1">
            <a:spLocks/>
          </p:cNvSpPr>
          <p:nvPr/>
        </p:nvSpPr>
        <p:spPr>
          <a:xfrm>
            <a:off x="491363" y="365125"/>
            <a:ext cx="10360857" cy="133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l-PL" sz="2710" dirty="0">
                <a:solidFill>
                  <a:schemeClr val="accent1"/>
                </a:solidFill>
              </a:rPr>
              <a:t>Organizacja, wymagania dotyczące personelu, wyposażenia i sprzętu</a:t>
            </a:r>
          </a:p>
        </p:txBody>
      </p:sp>
      <p:sp>
        <p:nvSpPr>
          <p:cNvPr id="6" name="Freeform 40"/>
          <p:cNvSpPr/>
          <p:nvPr/>
        </p:nvSpPr>
        <p:spPr>
          <a:xfrm>
            <a:off x="9652613" y="1900618"/>
            <a:ext cx="1199607" cy="100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/>
          <a:lstStyle/>
          <a:p>
            <a:pPr defTabSz="228600">
              <a:defRPr sz="1800" b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245916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800" dirty="0"/>
              <a:t>Warunki lokalowe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1286189"/>
            <a:ext cx="11303575" cy="56672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400" b="1" dirty="0"/>
              <a:t>Poradnia (gabinet) nocnej i świątecznej opieki zdrowotnej</a:t>
            </a:r>
            <a:r>
              <a:rPr lang="pl-PL" sz="2400" dirty="0"/>
              <a:t> </a:t>
            </a:r>
            <a:r>
              <a:rPr lang="pl-PL" sz="2400" b="1" dirty="0"/>
              <a:t>- </a:t>
            </a:r>
            <a:r>
              <a:rPr lang="pl-PL" sz="2400" b="1" u="sng" dirty="0"/>
              <a:t>0016</a:t>
            </a:r>
            <a:r>
              <a:rPr lang="pl-PL" sz="2400" b="1" dirty="0"/>
              <a:t> 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600" dirty="0"/>
              <a:t>(kod resortowy charakteryzujący specjalność komórki organizacyjnej, stanowiący część VIII systemu resortowych kodów identyfikacyjnych), według rozporządzenia Ministra Zdrowia z dnia 17 maja 2012 r. w sprawie systemu resortowych kodów identyfikacyjnych oraz szczegółowego sposobu ich nadawania (Dz.U. z 2019 r. poz. 173). 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400" b="1" dirty="0"/>
              <a:t>Pomieszczenia: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800" b="1" dirty="0"/>
              <a:t>Tryb ambulatoryjny:</a:t>
            </a:r>
            <a:endParaRPr lang="pl-PL" sz="400" b="1" dirty="0"/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gabinet lekarski; 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gabinet zabiegowy;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pomieszczenie do przechowywania dokumentacji medycznej oraz leków, wyrobów medycznych i środków pomocniczych;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pomieszczenia sanitarne;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poczekalnia dla świadczeniobiorców.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700" dirty="0"/>
              <a:t>Liczba gabinetów odpowiada liczbie lekarzy udzielających świadczeń.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800" b="1" dirty="0"/>
              <a:t>Tryb „wyjazdowy”:</a:t>
            </a:r>
            <a:endParaRPr lang="pl-PL" sz="400" b="1" dirty="0"/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pomieszczenie do przechowywania dokumentacji medycznej oraz leków, wyrobów medycznych i środków pomocniczych. 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dirty="0"/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2400" dirty="0"/>
          </a:p>
        </p:txBody>
      </p:sp>
      <p:grpSp>
        <p:nvGrpSpPr>
          <p:cNvPr id="3" name="Grupa 2"/>
          <p:cNvGrpSpPr/>
          <p:nvPr/>
        </p:nvGrpSpPr>
        <p:grpSpPr>
          <a:xfrm>
            <a:off x="9265819" y="2611889"/>
            <a:ext cx="1475868" cy="1276141"/>
            <a:chOff x="9275868" y="2990430"/>
            <a:chExt cx="444989" cy="355556"/>
          </a:xfrm>
        </p:grpSpPr>
        <p:sp>
          <p:nvSpPr>
            <p:cNvPr id="5" name="Freeform 105"/>
            <p:cNvSpPr/>
            <p:nvPr/>
          </p:nvSpPr>
          <p:spPr>
            <a:xfrm>
              <a:off x="9339128" y="3062414"/>
              <a:ext cx="318472" cy="28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49" y="10025"/>
                  </a:lnTo>
                  <a:lnTo>
                    <a:pt x="49" y="10080"/>
                  </a:lnTo>
                  <a:lnTo>
                    <a:pt x="0" y="10080"/>
                  </a:lnTo>
                  <a:lnTo>
                    <a:pt x="0" y="20326"/>
                  </a:lnTo>
                  <a:lnTo>
                    <a:pt x="99" y="20769"/>
                  </a:lnTo>
                  <a:lnTo>
                    <a:pt x="197" y="20991"/>
                  </a:lnTo>
                  <a:lnTo>
                    <a:pt x="542" y="21378"/>
                  </a:lnTo>
                  <a:lnTo>
                    <a:pt x="937" y="21600"/>
                  </a:lnTo>
                  <a:lnTo>
                    <a:pt x="8433" y="21600"/>
                  </a:lnTo>
                  <a:lnTo>
                    <a:pt x="8433" y="13569"/>
                  </a:lnTo>
                  <a:lnTo>
                    <a:pt x="13216" y="13569"/>
                  </a:lnTo>
                  <a:lnTo>
                    <a:pt x="13216" y="21600"/>
                  </a:lnTo>
                  <a:lnTo>
                    <a:pt x="20663" y="21600"/>
                  </a:lnTo>
                  <a:lnTo>
                    <a:pt x="20860" y="21489"/>
                  </a:lnTo>
                  <a:lnTo>
                    <a:pt x="21107" y="21378"/>
                  </a:lnTo>
                  <a:lnTo>
                    <a:pt x="21255" y="21212"/>
                  </a:lnTo>
                  <a:lnTo>
                    <a:pt x="21403" y="20991"/>
                  </a:lnTo>
                  <a:lnTo>
                    <a:pt x="21600" y="20548"/>
                  </a:lnTo>
                  <a:lnTo>
                    <a:pt x="21600" y="1002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6" name="Freeform 106"/>
            <p:cNvSpPr/>
            <p:nvPr/>
          </p:nvSpPr>
          <p:spPr>
            <a:xfrm>
              <a:off x="9275868" y="2990430"/>
              <a:ext cx="444989" cy="20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9" y="17912"/>
                  </a:moveTo>
                  <a:lnTo>
                    <a:pt x="18499" y="12719"/>
                  </a:lnTo>
                  <a:lnTo>
                    <a:pt x="18499" y="978"/>
                  </a:lnTo>
                  <a:lnTo>
                    <a:pt x="18464" y="677"/>
                  </a:lnTo>
                  <a:lnTo>
                    <a:pt x="18393" y="376"/>
                  </a:lnTo>
                  <a:lnTo>
                    <a:pt x="18253" y="151"/>
                  </a:lnTo>
                  <a:lnTo>
                    <a:pt x="18112" y="75"/>
                  </a:lnTo>
                  <a:lnTo>
                    <a:pt x="15504" y="75"/>
                  </a:lnTo>
                  <a:lnTo>
                    <a:pt x="15363" y="151"/>
                  </a:lnTo>
                  <a:lnTo>
                    <a:pt x="15222" y="376"/>
                  </a:lnTo>
                  <a:lnTo>
                    <a:pt x="15116" y="677"/>
                  </a:lnTo>
                  <a:lnTo>
                    <a:pt x="15081" y="978"/>
                  </a:lnTo>
                  <a:lnTo>
                    <a:pt x="15081" y="6623"/>
                  </a:lnTo>
                  <a:lnTo>
                    <a:pt x="11804" y="753"/>
                  </a:lnTo>
                  <a:lnTo>
                    <a:pt x="11593" y="452"/>
                  </a:lnTo>
                  <a:lnTo>
                    <a:pt x="11346" y="151"/>
                  </a:lnTo>
                  <a:lnTo>
                    <a:pt x="11100" y="75"/>
                  </a:lnTo>
                  <a:lnTo>
                    <a:pt x="10782" y="0"/>
                  </a:lnTo>
                  <a:lnTo>
                    <a:pt x="10500" y="75"/>
                  </a:lnTo>
                  <a:lnTo>
                    <a:pt x="10254" y="151"/>
                  </a:lnTo>
                  <a:lnTo>
                    <a:pt x="9761" y="753"/>
                  </a:lnTo>
                  <a:lnTo>
                    <a:pt x="141" y="17912"/>
                  </a:lnTo>
                  <a:lnTo>
                    <a:pt x="35" y="18213"/>
                  </a:lnTo>
                  <a:lnTo>
                    <a:pt x="0" y="18514"/>
                  </a:lnTo>
                  <a:lnTo>
                    <a:pt x="35" y="18891"/>
                  </a:lnTo>
                  <a:lnTo>
                    <a:pt x="106" y="19192"/>
                  </a:lnTo>
                  <a:lnTo>
                    <a:pt x="951" y="21299"/>
                  </a:lnTo>
                  <a:lnTo>
                    <a:pt x="1057" y="21525"/>
                  </a:lnTo>
                  <a:lnTo>
                    <a:pt x="1198" y="21600"/>
                  </a:lnTo>
                  <a:lnTo>
                    <a:pt x="1339" y="21600"/>
                  </a:lnTo>
                  <a:lnTo>
                    <a:pt x="1515" y="21449"/>
                  </a:lnTo>
                  <a:lnTo>
                    <a:pt x="10782" y="4892"/>
                  </a:lnTo>
                  <a:lnTo>
                    <a:pt x="20085" y="21449"/>
                  </a:lnTo>
                  <a:lnTo>
                    <a:pt x="20191" y="21525"/>
                  </a:lnTo>
                  <a:lnTo>
                    <a:pt x="20331" y="21600"/>
                  </a:lnTo>
                  <a:lnTo>
                    <a:pt x="20367" y="21600"/>
                  </a:lnTo>
                  <a:lnTo>
                    <a:pt x="20578" y="21525"/>
                  </a:lnTo>
                  <a:lnTo>
                    <a:pt x="20684" y="21299"/>
                  </a:lnTo>
                  <a:lnTo>
                    <a:pt x="21530" y="19192"/>
                  </a:lnTo>
                  <a:lnTo>
                    <a:pt x="21600" y="18891"/>
                  </a:lnTo>
                  <a:lnTo>
                    <a:pt x="21600" y="18514"/>
                  </a:lnTo>
                  <a:lnTo>
                    <a:pt x="21565" y="18213"/>
                  </a:lnTo>
                  <a:lnTo>
                    <a:pt x="21459" y="17912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1072615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"/>
          <p:cNvSpPr txBox="1">
            <a:spLocks noGrp="1"/>
          </p:cNvSpPr>
          <p:nvPr>
            <p:ph type="title"/>
          </p:nvPr>
        </p:nvSpPr>
        <p:spPr>
          <a:xfrm>
            <a:off x="416279" y="93281"/>
            <a:ext cx="10375929" cy="7244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/>
              <a:t>Personel</a:t>
            </a:r>
            <a:endParaRPr sz="2800" dirty="0"/>
          </a:p>
        </p:txBody>
      </p:sp>
      <p:sp>
        <p:nvSpPr>
          <p:cNvPr id="579" name="Google Shape;579;p56"/>
          <p:cNvSpPr>
            <a:spLocks noGrp="1"/>
          </p:cNvSpPr>
          <p:nvPr>
            <p:ph type="dgm" idx="2"/>
          </p:nvPr>
        </p:nvSpPr>
        <p:spPr>
          <a:xfrm>
            <a:off x="491363" y="817685"/>
            <a:ext cx="7931668" cy="48040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pl-PL" sz="2400" b="1" dirty="0"/>
              <a:t>Lekarze i pielęgniarki posiadający prawo wykonywania zawodu</a:t>
            </a:r>
          </a:p>
          <a:p>
            <a:r>
              <a:rPr lang="pl-PL" sz="1800" dirty="0"/>
              <a:t>świadczeniodawca zapewnia co najmniej jeden zespół lekarsko-pielęgniarski do realizacji świadczeń</a:t>
            </a:r>
            <a:r>
              <a:rPr lang="x-IV_mathan" sz="1800" dirty="0"/>
              <a:t>; </a:t>
            </a:r>
            <a:endParaRPr lang="pl-PL" sz="1800" dirty="0"/>
          </a:p>
          <a:p>
            <a:r>
              <a:rPr lang="pl-PL" sz="1800" dirty="0"/>
              <a:t>organizacja i realizacja świadczeń nocnej i świątecznej opieki zdrowotnej udzielanej w warunkach ambulatoryjnych w zakresie podstawowym lub w zakresie uzupełnionym oraz organizacja świadczeń w miejscu zamieszkania lub pobytu świadczeniobiorcy </a:t>
            </a:r>
            <a:r>
              <a:rPr lang="pl-PL" sz="1800" b="1" u="sng" dirty="0"/>
              <a:t>nie może skutkować ograniczeniem dostępności do świadczeń;</a:t>
            </a:r>
          </a:p>
          <a:p>
            <a:r>
              <a:rPr lang="pl-PL" sz="1800" dirty="0"/>
              <a:t>w celu zapewnienia dostępności do świadczeń świadczeniodawca dostosowuje liczbę personelu do bieżącego zapotrzebowania</a:t>
            </a:r>
          </a:p>
          <a:p>
            <a:endParaRPr lang="pl-PL" sz="1800" b="1" u="sng" dirty="0"/>
          </a:p>
          <a:p>
            <a:pPr marL="50800" indent="0" algn="ctr">
              <a:buNone/>
            </a:pPr>
            <a:r>
              <a:rPr lang="pl-PL" sz="2400" b="1" u="sng" dirty="0"/>
              <a:t>Wymiar zatrudnienia tygodniowy:</a:t>
            </a:r>
          </a:p>
          <a:p>
            <a:pPr marL="50800" indent="0" algn="ctr">
              <a:buNone/>
            </a:pPr>
            <a:r>
              <a:rPr lang="pl-PL" sz="2400" b="1" u="sng" dirty="0"/>
              <a:t>118 godzin (14 godzin x 5 dni oraz 24 godziny x 2 dni)</a:t>
            </a:r>
          </a:p>
          <a:p>
            <a:pPr marL="50800" indent="0">
              <a:buNone/>
            </a:pPr>
            <a:endParaRPr lang="x-IV_mathan" sz="1800" b="1" u="sng" dirty="0"/>
          </a:p>
        </p:txBody>
      </p:sp>
      <p:sp>
        <p:nvSpPr>
          <p:cNvPr id="580" name="Google Shape;580;p56"/>
          <p:cNvSpPr/>
          <p:nvPr/>
        </p:nvSpPr>
        <p:spPr>
          <a:xfrm>
            <a:off x="10323097" y="1351508"/>
            <a:ext cx="801036" cy="795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74" y="21600"/>
                </a:moveTo>
                <a:lnTo>
                  <a:pt x="11910" y="21526"/>
                </a:lnTo>
                <a:lnTo>
                  <a:pt x="13019" y="21378"/>
                </a:lnTo>
                <a:lnTo>
                  <a:pt x="13981" y="21156"/>
                </a:lnTo>
                <a:lnTo>
                  <a:pt x="15016" y="20786"/>
                </a:lnTo>
                <a:lnTo>
                  <a:pt x="15904" y="20342"/>
                </a:lnTo>
                <a:lnTo>
                  <a:pt x="16866" y="19751"/>
                </a:lnTo>
                <a:lnTo>
                  <a:pt x="17605" y="19159"/>
                </a:lnTo>
                <a:lnTo>
                  <a:pt x="18419" y="18419"/>
                </a:lnTo>
                <a:lnTo>
                  <a:pt x="19233" y="17605"/>
                </a:lnTo>
                <a:lnTo>
                  <a:pt x="19899" y="16718"/>
                </a:lnTo>
                <a:lnTo>
                  <a:pt x="20416" y="15830"/>
                </a:lnTo>
                <a:lnTo>
                  <a:pt x="20860" y="14868"/>
                </a:lnTo>
                <a:lnTo>
                  <a:pt x="21156" y="13981"/>
                </a:lnTo>
                <a:lnTo>
                  <a:pt x="21452" y="12871"/>
                </a:lnTo>
                <a:lnTo>
                  <a:pt x="21526" y="11836"/>
                </a:lnTo>
                <a:lnTo>
                  <a:pt x="21600" y="10726"/>
                </a:lnTo>
                <a:lnTo>
                  <a:pt x="21526" y="9690"/>
                </a:lnTo>
                <a:lnTo>
                  <a:pt x="21452" y="8581"/>
                </a:lnTo>
                <a:lnTo>
                  <a:pt x="21156" y="7619"/>
                </a:lnTo>
                <a:lnTo>
                  <a:pt x="20860" y="6584"/>
                </a:lnTo>
                <a:lnTo>
                  <a:pt x="20416" y="5696"/>
                </a:lnTo>
                <a:lnTo>
                  <a:pt x="19899" y="4734"/>
                </a:lnTo>
                <a:lnTo>
                  <a:pt x="19233" y="3995"/>
                </a:lnTo>
                <a:lnTo>
                  <a:pt x="17605" y="2367"/>
                </a:lnTo>
                <a:lnTo>
                  <a:pt x="16866" y="1701"/>
                </a:lnTo>
                <a:lnTo>
                  <a:pt x="15904" y="1184"/>
                </a:lnTo>
                <a:lnTo>
                  <a:pt x="15016" y="740"/>
                </a:lnTo>
                <a:lnTo>
                  <a:pt x="13981" y="444"/>
                </a:lnTo>
                <a:lnTo>
                  <a:pt x="13019" y="148"/>
                </a:lnTo>
                <a:lnTo>
                  <a:pt x="11910" y="74"/>
                </a:lnTo>
                <a:lnTo>
                  <a:pt x="10874" y="0"/>
                </a:lnTo>
                <a:lnTo>
                  <a:pt x="8655" y="148"/>
                </a:lnTo>
                <a:lnTo>
                  <a:pt x="7619" y="444"/>
                </a:lnTo>
                <a:lnTo>
                  <a:pt x="6658" y="740"/>
                </a:lnTo>
                <a:lnTo>
                  <a:pt x="5770" y="1184"/>
                </a:lnTo>
                <a:lnTo>
                  <a:pt x="4882" y="1701"/>
                </a:lnTo>
                <a:lnTo>
                  <a:pt x="3995" y="2367"/>
                </a:lnTo>
                <a:lnTo>
                  <a:pt x="3181" y="3181"/>
                </a:lnTo>
                <a:lnTo>
                  <a:pt x="2441" y="3995"/>
                </a:lnTo>
                <a:lnTo>
                  <a:pt x="1849" y="4734"/>
                </a:lnTo>
                <a:lnTo>
                  <a:pt x="1258" y="5696"/>
                </a:lnTo>
                <a:lnTo>
                  <a:pt x="814" y="6584"/>
                </a:lnTo>
                <a:lnTo>
                  <a:pt x="444" y="7619"/>
                </a:lnTo>
                <a:lnTo>
                  <a:pt x="222" y="8581"/>
                </a:lnTo>
                <a:lnTo>
                  <a:pt x="74" y="9690"/>
                </a:lnTo>
                <a:lnTo>
                  <a:pt x="0" y="10726"/>
                </a:lnTo>
                <a:lnTo>
                  <a:pt x="74" y="11836"/>
                </a:lnTo>
                <a:lnTo>
                  <a:pt x="222" y="12871"/>
                </a:lnTo>
                <a:lnTo>
                  <a:pt x="444" y="13981"/>
                </a:lnTo>
                <a:lnTo>
                  <a:pt x="814" y="14868"/>
                </a:lnTo>
                <a:lnTo>
                  <a:pt x="1258" y="15830"/>
                </a:lnTo>
                <a:lnTo>
                  <a:pt x="2441" y="17605"/>
                </a:lnTo>
                <a:lnTo>
                  <a:pt x="3181" y="18419"/>
                </a:lnTo>
                <a:lnTo>
                  <a:pt x="3995" y="19159"/>
                </a:lnTo>
                <a:lnTo>
                  <a:pt x="5770" y="20342"/>
                </a:lnTo>
                <a:lnTo>
                  <a:pt x="6658" y="20786"/>
                </a:lnTo>
                <a:lnTo>
                  <a:pt x="7619" y="21156"/>
                </a:lnTo>
                <a:lnTo>
                  <a:pt x="8655" y="21378"/>
                </a:lnTo>
                <a:lnTo>
                  <a:pt x="9764" y="21526"/>
                </a:lnTo>
                <a:lnTo>
                  <a:pt x="10874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6"/>
          <p:cNvSpPr/>
          <p:nvPr/>
        </p:nvSpPr>
        <p:spPr>
          <a:xfrm>
            <a:off x="9992777" y="2089995"/>
            <a:ext cx="1469988" cy="861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9" y="11387"/>
                </a:moveTo>
                <a:lnTo>
                  <a:pt x="21479" y="10489"/>
                </a:lnTo>
                <a:lnTo>
                  <a:pt x="21398" y="9592"/>
                </a:lnTo>
                <a:lnTo>
                  <a:pt x="21277" y="8695"/>
                </a:lnTo>
                <a:lnTo>
                  <a:pt x="21156" y="7729"/>
                </a:lnTo>
                <a:lnTo>
                  <a:pt x="20994" y="6763"/>
                </a:lnTo>
                <a:lnTo>
                  <a:pt x="20833" y="5866"/>
                </a:lnTo>
                <a:lnTo>
                  <a:pt x="20429" y="4210"/>
                </a:lnTo>
                <a:lnTo>
                  <a:pt x="20187" y="3519"/>
                </a:lnTo>
                <a:lnTo>
                  <a:pt x="19864" y="2829"/>
                </a:lnTo>
                <a:lnTo>
                  <a:pt x="19581" y="2139"/>
                </a:lnTo>
                <a:lnTo>
                  <a:pt x="19178" y="1518"/>
                </a:lnTo>
                <a:lnTo>
                  <a:pt x="18774" y="1035"/>
                </a:lnTo>
                <a:lnTo>
                  <a:pt x="18289" y="552"/>
                </a:lnTo>
                <a:lnTo>
                  <a:pt x="17845" y="207"/>
                </a:lnTo>
                <a:lnTo>
                  <a:pt x="17361" y="0"/>
                </a:lnTo>
                <a:lnTo>
                  <a:pt x="17441" y="483"/>
                </a:lnTo>
                <a:lnTo>
                  <a:pt x="17603" y="1587"/>
                </a:lnTo>
                <a:lnTo>
                  <a:pt x="17643" y="2208"/>
                </a:lnTo>
                <a:lnTo>
                  <a:pt x="17643" y="2898"/>
                </a:lnTo>
                <a:lnTo>
                  <a:pt x="17684" y="3312"/>
                </a:lnTo>
                <a:lnTo>
                  <a:pt x="17684" y="5728"/>
                </a:lnTo>
                <a:lnTo>
                  <a:pt x="18087" y="6211"/>
                </a:lnTo>
                <a:lnTo>
                  <a:pt x="18491" y="6763"/>
                </a:lnTo>
                <a:lnTo>
                  <a:pt x="18814" y="7453"/>
                </a:lnTo>
                <a:lnTo>
                  <a:pt x="19097" y="8143"/>
                </a:lnTo>
                <a:lnTo>
                  <a:pt x="19339" y="8971"/>
                </a:lnTo>
                <a:lnTo>
                  <a:pt x="19541" y="9799"/>
                </a:lnTo>
                <a:lnTo>
                  <a:pt x="19622" y="10627"/>
                </a:lnTo>
                <a:lnTo>
                  <a:pt x="19662" y="11525"/>
                </a:lnTo>
                <a:lnTo>
                  <a:pt x="19662" y="13802"/>
                </a:lnTo>
                <a:lnTo>
                  <a:pt x="19864" y="14285"/>
                </a:lnTo>
                <a:lnTo>
                  <a:pt x="20025" y="14699"/>
                </a:lnTo>
                <a:lnTo>
                  <a:pt x="20106" y="15182"/>
                </a:lnTo>
                <a:lnTo>
                  <a:pt x="20147" y="15665"/>
                </a:lnTo>
                <a:lnTo>
                  <a:pt x="20106" y="16217"/>
                </a:lnTo>
                <a:lnTo>
                  <a:pt x="20025" y="16631"/>
                </a:lnTo>
                <a:lnTo>
                  <a:pt x="19864" y="17114"/>
                </a:lnTo>
                <a:lnTo>
                  <a:pt x="19702" y="17459"/>
                </a:lnTo>
                <a:lnTo>
                  <a:pt x="19501" y="17804"/>
                </a:lnTo>
                <a:lnTo>
                  <a:pt x="19218" y="18081"/>
                </a:lnTo>
                <a:lnTo>
                  <a:pt x="18976" y="18150"/>
                </a:lnTo>
                <a:lnTo>
                  <a:pt x="18653" y="18219"/>
                </a:lnTo>
                <a:lnTo>
                  <a:pt x="18330" y="18150"/>
                </a:lnTo>
                <a:lnTo>
                  <a:pt x="18087" y="18081"/>
                </a:lnTo>
                <a:lnTo>
                  <a:pt x="17845" y="17804"/>
                </a:lnTo>
                <a:lnTo>
                  <a:pt x="17603" y="17459"/>
                </a:lnTo>
                <a:lnTo>
                  <a:pt x="17441" y="17114"/>
                </a:lnTo>
                <a:lnTo>
                  <a:pt x="17320" y="16631"/>
                </a:lnTo>
                <a:lnTo>
                  <a:pt x="17199" y="16217"/>
                </a:lnTo>
                <a:lnTo>
                  <a:pt x="17159" y="15665"/>
                </a:lnTo>
                <a:lnTo>
                  <a:pt x="17199" y="15182"/>
                </a:lnTo>
                <a:lnTo>
                  <a:pt x="17320" y="14699"/>
                </a:lnTo>
                <a:lnTo>
                  <a:pt x="17482" y="14285"/>
                </a:lnTo>
                <a:lnTo>
                  <a:pt x="17684" y="13802"/>
                </a:lnTo>
                <a:lnTo>
                  <a:pt x="17684" y="11525"/>
                </a:lnTo>
                <a:lnTo>
                  <a:pt x="17643" y="10835"/>
                </a:lnTo>
                <a:lnTo>
                  <a:pt x="17522" y="10282"/>
                </a:lnTo>
                <a:lnTo>
                  <a:pt x="17361" y="9661"/>
                </a:lnTo>
                <a:lnTo>
                  <a:pt x="17078" y="9109"/>
                </a:lnTo>
                <a:lnTo>
                  <a:pt x="16796" y="8695"/>
                </a:lnTo>
                <a:lnTo>
                  <a:pt x="16473" y="8419"/>
                </a:lnTo>
                <a:lnTo>
                  <a:pt x="16069" y="8212"/>
                </a:lnTo>
                <a:lnTo>
                  <a:pt x="15705" y="8143"/>
                </a:lnTo>
                <a:lnTo>
                  <a:pt x="15342" y="8212"/>
                </a:lnTo>
                <a:lnTo>
                  <a:pt x="14938" y="8419"/>
                </a:lnTo>
                <a:lnTo>
                  <a:pt x="14656" y="8695"/>
                </a:lnTo>
                <a:lnTo>
                  <a:pt x="14333" y="9109"/>
                </a:lnTo>
                <a:lnTo>
                  <a:pt x="14090" y="9661"/>
                </a:lnTo>
                <a:lnTo>
                  <a:pt x="13889" y="10282"/>
                </a:lnTo>
                <a:lnTo>
                  <a:pt x="13767" y="10835"/>
                </a:lnTo>
                <a:lnTo>
                  <a:pt x="13727" y="11525"/>
                </a:lnTo>
                <a:lnTo>
                  <a:pt x="13727" y="13802"/>
                </a:lnTo>
                <a:lnTo>
                  <a:pt x="13929" y="14285"/>
                </a:lnTo>
                <a:lnTo>
                  <a:pt x="14131" y="14699"/>
                </a:lnTo>
                <a:lnTo>
                  <a:pt x="14212" y="15182"/>
                </a:lnTo>
                <a:lnTo>
                  <a:pt x="14252" y="15665"/>
                </a:lnTo>
                <a:lnTo>
                  <a:pt x="14212" y="16217"/>
                </a:lnTo>
                <a:lnTo>
                  <a:pt x="14131" y="16631"/>
                </a:lnTo>
                <a:lnTo>
                  <a:pt x="13969" y="17114"/>
                </a:lnTo>
                <a:lnTo>
                  <a:pt x="13808" y="17459"/>
                </a:lnTo>
                <a:lnTo>
                  <a:pt x="13606" y="17804"/>
                </a:lnTo>
                <a:lnTo>
                  <a:pt x="13323" y="18081"/>
                </a:lnTo>
                <a:lnTo>
                  <a:pt x="13081" y="18150"/>
                </a:lnTo>
                <a:lnTo>
                  <a:pt x="12758" y="18219"/>
                </a:lnTo>
                <a:lnTo>
                  <a:pt x="12193" y="18081"/>
                </a:lnTo>
                <a:lnTo>
                  <a:pt x="11951" y="17804"/>
                </a:lnTo>
                <a:lnTo>
                  <a:pt x="11708" y="17459"/>
                </a:lnTo>
                <a:lnTo>
                  <a:pt x="11547" y="17114"/>
                </a:lnTo>
                <a:lnTo>
                  <a:pt x="11385" y="16631"/>
                </a:lnTo>
                <a:lnTo>
                  <a:pt x="11345" y="16217"/>
                </a:lnTo>
                <a:lnTo>
                  <a:pt x="11305" y="15665"/>
                </a:lnTo>
                <a:lnTo>
                  <a:pt x="11345" y="15182"/>
                </a:lnTo>
                <a:lnTo>
                  <a:pt x="11426" y="14699"/>
                </a:lnTo>
                <a:lnTo>
                  <a:pt x="11547" y="14285"/>
                </a:lnTo>
                <a:lnTo>
                  <a:pt x="11749" y="13802"/>
                </a:lnTo>
                <a:lnTo>
                  <a:pt x="11749" y="11525"/>
                </a:lnTo>
                <a:lnTo>
                  <a:pt x="11789" y="10835"/>
                </a:lnTo>
                <a:lnTo>
                  <a:pt x="11870" y="10213"/>
                </a:lnTo>
                <a:lnTo>
                  <a:pt x="11951" y="9523"/>
                </a:lnTo>
                <a:lnTo>
                  <a:pt x="12072" y="8902"/>
                </a:lnTo>
                <a:lnTo>
                  <a:pt x="12233" y="8350"/>
                </a:lnTo>
                <a:lnTo>
                  <a:pt x="12637" y="7246"/>
                </a:lnTo>
                <a:lnTo>
                  <a:pt x="12960" y="6763"/>
                </a:lnTo>
                <a:lnTo>
                  <a:pt x="13202" y="6280"/>
                </a:lnTo>
                <a:lnTo>
                  <a:pt x="13566" y="5935"/>
                </a:lnTo>
                <a:lnTo>
                  <a:pt x="13848" y="5590"/>
                </a:lnTo>
                <a:lnTo>
                  <a:pt x="14212" y="5245"/>
                </a:lnTo>
                <a:lnTo>
                  <a:pt x="14575" y="5038"/>
                </a:lnTo>
                <a:lnTo>
                  <a:pt x="14898" y="4900"/>
                </a:lnTo>
                <a:lnTo>
                  <a:pt x="15302" y="4831"/>
                </a:lnTo>
                <a:lnTo>
                  <a:pt x="15705" y="4831"/>
                </a:lnTo>
                <a:lnTo>
                  <a:pt x="15705" y="2346"/>
                </a:lnTo>
                <a:lnTo>
                  <a:pt x="15584" y="1656"/>
                </a:lnTo>
                <a:lnTo>
                  <a:pt x="15463" y="1104"/>
                </a:lnTo>
                <a:lnTo>
                  <a:pt x="15342" y="621"/>
                </a:lnTo>
                <a:lnTo>
                  <a:pt x="14817" y="1311"/>
                </a:lnTo>
                <a:lnTo>
                  <a:pt x="14292" y="1863"/>
                </a:lnTo>
                <a:lnTo>
                  <a:pt x="13727" y="2346"/>
                </a:lnTo>
                <a:lnTo>
                  <a:pt x="13162" y="2760"/>
                </a:lnTo>
                <a:lnTo>
                  <a:pt x="12597" y="3036"/>
                </a:lnTo>
                <a:lnTo>
                  <a:pt x="12031" y="3243"/>
                </a:lnTo>
                <a:lnTo>
                  <a:pt x="10820" y="3381"/>
                </a:lnTo>
                <a:lnTo>
                  <a:pt x="10215" y="3312"/>
                </a:lnTo>
                <a:lnTo>
                  <a:pt x="9569" y="3243"/>
                </a:lnTo>
                <a:lnTo>
                  <a:pt x="8963" y="3036"/>
                </a:lnTo>
                <a:lnTo>
                  <a:pt x="8398" y="2760"/>
                </a:lnTo>
                <a:lnTo>
                  <a:pt x="7833" y="2346"/>
                </a:lnTo>
                <a:lnTo>
                  <a:pt x="7308" y="1863"/>
                </a:lnTo>
                <a:lnTo>
                  <a:pt x="6783" y="1311"/>
                </a:lnTo>
                <a:lnTo>
                  <a:pt x="6258" y="621"/>
                </a:lnTo>
                <a:lnTo>
                  <a:pt x="6096" y="1104"/>
                </a:lnTo>
                <a:lnTo>
                  <a:pt x="5975" y="1656"/>
                </a:lnTo>
                <a:lnTo>
                  <a:pt x="5935" y="2346"/>
                </a:lnTo>
                <a:lnTo>
                  <a:pt x="5895" y="3105"/>
                </a:lnTo>
                <a:lnTo>
                  <a:pt x="5895" y="8488"/>
                </a:lnTo>
                <a:lnTo>
                  <a:pt x="6298" y="8764"/>
                </a:lnTo>
                <a:lnTo>
                  <a:pt x="6662" y="9109"/>
                </a:lnTo>
                <a:lnTo>
                  <a:pt x="7025" y="9661"/>
                </a:lnTo>
                <a:lnTo>
                  <a:pt x="7308" y="10282"/>
                </a:lnTo>
                <a:lnTo>
                  <a:pt x="7550" y="10904"/>
                </a:lnTo>
                <a:lnTo>
                  <a:pt x="7711" y="11663"/>
                </a:lnTo>
                <a:lnTo>
                  <a:pt x="7792" y="12422"/>
                </a:lnTo>
                <a:lnTo>
                  <a:pt x="7833" y="13181"/>
                </a:lnTo>
                <a:lnTo>
                  <a:pt x="7833" y="13664"/>
                </a:lnTo>
                <a:lnTo>
                  <a:pt x="7792" y="14216"/>
                </a:lnTo>
                <a:lnTo>
                  <a:pt x="7711" y="14630"/>
                </a:lnTo>
                <a:lnTo>
                  <a:pt x="7631" y="15113"/>
                </a:lnTo>
                <a:lnTo>
                  <a:pt x="7510" y="15527"/>
                </a:lnTo>
                <a:lnTo>
                  <a:pt x="7348" y="16010"/>
                </a:lnTo>
                <a:lnTo>
                  <a:pt x="7187" y="16355"/>
                </a:lnTo>
                <a:lnTo>
                  <a:pt x="6985" y="16769"/>
                </a:lnTo>
                <a:lnTo>
                  <a:pt x="6742" y="17114"/>
                </a:lnTo>
                <a:lnTo>
                  <a:pt x="6541" y="17390"/>
                </a:lnTo>
                <a:lnTo>
                  <a:pt x="6258" y="17597"/>
                </a:lnTo>
                <a:lnTo>
                  <a:pt x="6016" y="17873"/>
                </a:lnTo>
                <a:lnTo>
                  <a:pt x="5733" y="18012"/>
                </a:lnTo>
                <a:lnTo>
                  <a:pt x="5491" y="18150"/>
                </a:lnTo>
                <a:lnTo>
                  <a:pt x="5168" y="18219"/>
                </a:lnTo>
                <a:lnTo>
                  <a:pt x="4562" y="18219"/>
                </a:lnTo>
                <a:lnTo>
                  <a:pt x="4320" y="18150"/>
                </a:lnTo>
                <a:lnTo>
                  <a:pt x="3997" y="18012"/>
                </a:lnTo>
                <a:lnTo>
                  <a:pt x="3755" y="17873"/>
                </a:lnTo>
                <a:lnTo>
                  <a:pt x="3472" y="17597"/>
                </a:lnTo>
                <a:lnTo>
                  <a:pt x="3270" y="17390"/>
                </a:lnTo>
                <a:lnTo>
                  <a:pt x="3028" y="17114"/>
                </a:lnTo>
                <a:lnTo>
                  <a:pt x="2826" y="16769"/>
                </a:lnTo>
                <a:lnTo>
                  <a:pt x="2624" y="16355"/>
                </a:lnTo>
                <a:lnTo>
                  <a:pt x="2422" y="16010"/>
                </a:lnTo>
                <a:lnTo>
                  <a:pt x="2261" y="15527"/>
                </a:lnTo>
                <a:lnTo>
                  <a:pt x="2180" y="15113"/>
                </a:lnTo>
                <a:lnTo>
                  <a:pt x="2099" y="14630"/>
                </a:lnTo>
                <a:lnTo>
                  <a:pt x="1978" y="14216"/>
                </a:lnTo>
                <a:lnTo>
                  <a:pt x="1938" y="13664"/>
                </a:lnTo>
                <a:lnTo>
                  <a:pt x="1938" y="13181"/>
                </a:lnTo>
                <a:lnTo>
                  <a:pt x="1978" y="12422"/>
                </a:lnTo>
                <a:lnTo>
                  <a:pt x="2099" y="11663"/>
                </a:lnTo>
                <a:lnTo>
                  <a:pt x="2261" y="10904"/>
                </a:lnTo>
                <a:lnTo>
                  <a:pt x="2463" y="10282"/>
                </a:lnTo>
                <a:lnTo>
                  <a:pt x="2786" y="9661"/>
                </a:lnTo>
                <a:lnTo>
                  <a:pt x="3068" y="9109"/>
                </a:lnTo>
                <a:lnTo>
                  <a:pt x="3472" y="8764"/>
                </a:lnTo>
                <a:lnTo>
                  <a:pt x="3916" y="8488"/>
                </a:lnTo>
                <a:lnTo>
                  <a:pt x="3916" y="2208"/>
                </a:lnTo>
                <a:lnTo>
                  <a:pt x="3997" y="1449"/>
                </a:lnTo>
                <a:lnTo>
                  <a:pt x="4078" y="621"/>
                </a:lnTo>
                <a:lnTo>
                  <a:pt x="4280" y="0"/>
                </a:lnTo>
                <a:lnTo>
                  <a:pt x="3755" y="207"/>
                </a:lnTo>
                <a:lnTo>
                  <a:pt x="3270" y="552"/>
                </a:lnTo>
                <a:lnTo>
                  <a:pt x="2382" y="1518"/>
                </a:lnTo>
                <a:lnTo>
                  <a:pt x="2059" y="2139"/>
                </a:lnTo>
                <a:lnTo>
                  <a:pt x="1696" y="2829"/>
                </a:lnTo>
                <a:lnTo>
                  <a:pt x="1373" y="3519"/>
                </a:lnTo>
                <a:lnTo>
                  <a:pt x="1171" y="4210"/>
                </a:lnTo>
                <a:lnTo>
                  <a:pt x="767" y="5866"/>
                </a:lnTo>
                <a:lnTo>
                  <a:pt x="606" y="6763"/>
                </a:lnTo>
                <a:lnTo>
                  <a:pt x="283" y="8695"/>
                </a:lnTo>
                <a:lnTo>
                  <a:pt x="121" y="10489"/>
                </a:lnTo>
                <a:lnTo>
                  <a:pt x="81" y="11387"/>
                </a:lnTo>
                <a:lnTo>
                  <a:pt x="0" y="13043"/>
                </a:lnTo>
                <a:lnTo>
                  <a:pt x="0" y="15527"/>
                </a:lnTo>
                <a:lnTo>
                  <a:pt x="40" y="16286"/>
                </a:lnTo>
                <a:lnTo>
                  <a:pt x="121" y="16976"/>
                </a:lnTo>
                <a:lnTo>
                  <a:pt x="242" y="17597"/>
                </a:lnTo>
                <a:lnTo>
                  <a:pt x="444" y="18219"/>
                </a:lnTo>
                <a:lnTo>
                  <a:pt x="606" y="18840"/>
                </a:lnTo>
                <a:lnTo>
                  <a:pt x="807" y="19254"/>
                </a:lnTo>
                <a:lnTo>
                  <a:pt x="1090" y="19806"/>
                </a:lnTo>
                <a:lnTo>
                  <a:pt x="1373" y="20220"/>
                </a:lnTo>
                <a:lnTo>
                  <a:pt x="1696" y="20565"/>
                </a:lnTo>
                <a:lnTo>
                  <a:pt x="2059" y="20910"/>
                </a:lnTo>
                <a:lnTo>
                  <a:pt x="2382" y="21117"/>
                </a:lnTo>
                <a:lnTo>
                  <a:pt x="3190" y="21531"/>
                </a:lnTo>
                <a:lnTo>
                  <a:pt x="3593" y="21600"/>
                </a:lnTo>
                <a:lnTo>
                  <a:pt x="17966" y="21600"/>
                </a:lnTo>
                <a:lnTo>
                  <a:pt x="18410" y="21531"/>
                </a:lnTo>
                <a:lnTo>
                  <a:pt x="18774" y="21324"/>
                </a:lnTo>
                <a:lnTo>
                  <a:pt x="19178" y="21117"/>
                </a:lnTo>
                <a:lnTo>
                  <a:pt x="19541" y="20910"/>
                </a:lnTo>
                <a:lnTo>
                  <a:pt x="20187" y="20220"/>
                </a:lnTo>
                <a:lnTo>
                  <a:pt x="20470" y="19806"/>
                </a:lnTo>
                <a:lnTo>
                  <a:pt x="20752" y="19254"/>
                </a:lnTo>
                <a:lnTo>
                  <a:pt x="20954" y="18840"/>
                </a:lnTo>
                <a:lnTo>
                  <a:pt x="21196" y="18219"/>
                </a:lnTo>
                <a:lnTo>
                  <a:pt x="21439" y="16976"/>
                </a:lnTo>
                <a:lnTo>
                  <a:pt x="21519" y="16286"/>
                </a:lnTo>
                <a:lnTo>
                  <a:pt x="21600" y="14768"/>
                </a:lnTo>
                <a:lnTo>
                  <a:pt x="21600" y="13940"/>
                </a:lnTo>
                <a:lnTo>
                  <a:pt x="21560" y="13043"/>
                </a:lnTo>
                <a:lnTo>
                  <a:pt x="21560" y="12215"/>
                </a:lnTo>
                <a:lnTo>
                  <a:pt x="21519" y="113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6"/>
          <p:cNvSpPr/>
          <p:nvPr/>
        </p:nvSpPr>
        <p:spPr>
          <a:xfrm>
            <a:off x="10257036" y="2549494"/>
            <a:ext cx="132084" cy="1312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580"/>
                </a:moveTo>
                <a:lnTo>
                  <a:pt x="0" y="12784"/>
                </a:lnTo>
                <a:lnTo>
                  <a:pt x="882" y="14547"/>
                </a:lnTo>
                <a:lnTo>
                  <a:pt x="1763" y="16751"/>
                </a:lnTo>
                <a:lnTo>
                  <a:pt x="3527" y="18073"/>
                </a:lnTo>
                <a:lnTo>
                  <a:pt x="4849" y="19396"/>
                </a:lnTo>
                <a:lnTo>
                  <a:pt x="6612" y="20278"/>
                </a:lnTo>
                <a:lnTo>
                  <a:pt x="8376" y="21600"/>
                </a:lnTo>
                <a:lnTo>
                  <a:pt x="12784" y="21600"/>
                </a:lnTo>
                <a:lnTo>
                  <a:pt x="14547" y="20278"/>
                </a:lnTo>
                <a:lnTo>
                  <a:pt x="16751" y="19396"/>
                </a:lnTo>
                <a:lnTo>
                  <a:pt x="19396" y="16751"/>
                </a:lnTo>
                <a:lnTo>
                  <a:pt x="20278" y="14547"/>
                </a:lnTo>
                <a:lnTo>
                  <a:pt x="21600" y="12784"/>
                </a:lnTo>
                <a:lnTo>
                  <a:pt x="21600" y="8376"/>
                </a:lnTo>
                <a:lnTo>
                  <a:pt x="20278" y="6612"/>
                </a:lnTo>
                <a:lnTo>
                  <a:pt x="19396" y="4849"/>
                </a:lnTo>
                <a:lnTo>
                  <a:pt x="18073" y="3527"/>
                </a:lnTo>
                <a:lnTo>
                  <a:pt x="16751" y="1763"/>
                </a:lnTo>
                <a:lnTo>
                  <a:pt x="14547" y="882"/>
                </a:lnTo>
                <a:lnTo>
                  <a:pt x="12784" y="0"/>
                </a:lnTo>
                <a:lnTo>
                  <a:pt x="8376" y="0"/>
                </a:lnTo>
                <a:lnTo>
                  <a:pt x="4849" y="1763"/>
                </a:lnTo>
                <a:lnTo>
                  <a:pt x="3527" y="3527"/>
                </a:lnTo>
                <a:lnTo>
                  <a:pt x="1763" y="4849"/>
                </a:lnTo>
                <a:lnTo>
                  <a:pt x="0" y="8376"/>
                </a:lnTo>
                <a:lnTo>
                  <a:pt x="0" y="105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6"/>
          <p:cNvSpPr/>
          <p:nvPr/>
        </p:nvSpPr>
        <p:spPr>
          <a:xfrm>
            <a:off x="10024288" y="4224538"/>
            <a:ext cx="1398654" cy="13971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23" y="0"/>
                </a:moveTo>
                <a:cubicBezTo>
                  <a:pt x="4967" y="0"/>
                  <a:pt x="0" y="4683"/>
                  <a:pt x="0" y="10609"/>
                </a:cubicBezTo>
                <a:cubicBezTo>
                  <a:pt x="0" y="16535"/>
                  <a:pt x="4967" y="21600"/>
                  <a:pt x="10823" y="21600"/>
                </a:cubicBezTo>
                <a:cubicBezTo>
                  <a:pt x="16633" y="21600"/>
                  <a:pt x="21600" y="16535"/>
                  <a:pt x="21600" y="10609"/>
                </a:cubicBezTo>
                <a:cubicBezTo>
                  <a:pt x="21600" y="4683"/>
                  <a:pt x="16633" y="0"/>
                  <a:pt x="10823" y="0"/>
                </a:cubicBezTo>
                <a:close/>
                <a:moveTo>
                  <a:pt x="10823" y="19067"/>
                </a:moveTo>
                <a:cubicBezTo>
                  <a:pt x="6232" y="19067"/>
                  <a:pt x="2483" y="15244"/>
                  <a:pt x="2483" y="10609"/>
                </a:cubicBezTo>
                <a:cubicBezTo>
                  <a:pt x="2483" y="5926"/>
                  <a:pt x="6232" y="2150"/>
                  <a:pt x="10823" y="2150"/>
                </a:cubicBezTo>
                <a:cubicBezTo>
                  <a:pt x="15368" y="2150"/>
                  <a:pt x="19117" y="5926"/>
                  <a:pt x="19117" y="10609"/>
                </a:cubicBezTo>
                <a:cubicBezTo>
                  <a:pt x="19117" y="15244"/>
                  <a:pt x="15368" y="19067"/>
                  <a:pt x="10823" y="190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6"/>
          <p:cNvSpPr/>
          <p:nvPr/>
        </p:nvSpPr>
        <p:spPr>
          <a:xfrm>
            <a:off x="10665044" y="4523637"/>
            <a:ext cx="317412" cy="6765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336" y="0"/>
                </a:moveTo>
                <a:lnTo>
                  <a:pt x="0" y="0"/>
                </a:lnTo>
                <a:lnTo>
                  <a:pt x="0" y="12999"/>
                </a:lnTo>
                <a:lnTo>
                  <a:pt x="18136" y="21600"/>
                </a:lnTo>
                <a:lnTo>
                  <a:pt x="21600" y="19059"/>
                </a:lnTo>
                <a:lnTo>
                  <a:pt x="7336" y="11142"/>
                </a:lnTo>
                <a:lnTo>
                  <a:pt x="7336" y="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800" dirty="0"/>
              <a:t>Wyposażenie w sprzęt i aparaturę medyczną 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170444"/>
            <a:ext cx="11303575" cy="40394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aparat EKG;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podstawowy zestaw reanimacyjny;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telefon komórkowy lub inne urządzenie pozwalające na kontakt ze świadczeniobiorcą ‒2 sztuki (po jednym dla lekarza i pielęgniarki);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rejestrator rozmów telefonicznych lub system rejestrujący rozmowy telefoniczne, z zapewnieniem archiwizacji nagrań;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pozostałe wyposażenie niezbędne do udzielania świadczeń przez lekarza i pielęgniarkę: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b="1" dirty="0"/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dirty="0"/>
          </a:p>
        </p:txBody>
      </p:sp>
      <p:grpSp>
        <p:nvGrpSpPr>
          <p:cNvPr id="2" name="Grupa 1"/>
          <p:cNvGrpSpPr/>
          <p:nvPr/>
        </p:nvGrpSpPr>
        <p:grpSpPr>
          <a:xfrm>
            <a:off x="8974742" y="1300367"/>
            <a:ext cx="1907622" cy="1260536"/>
            <a:chOff x="8803921" y="1291745"/>
            <a:chExt cx="495822" cy="425926"/>
          </a:xfrm>
        </p:grpSpPr>
        <p:sp>
          <p:nvSpPr>
            <p:cNvPr id="4" name="Freeform 84"/>
            <p:cNvSpPr/>
            <p:nvPr/>
          </p:nvSpPr>
          <p:spPr>
            <a:xfrm>
              <a:off x="8803921" y="1361640"/>
              <a:ext cx="69896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7" y="1153"/>
                  </a:moveTo>
                  <a:lnTo>
                    <a:pt x="4008" y="1419"/>
                  </a:lnTo>
                  <a:lnTo>
                    <a:pt x="3118" y="1730"/>
                  </a:lnTo>
                  <a:lnTo>
                    <a:pt x="2227" y="1996"/>
                  </a:lnTo>
                  <a:lnTo>
                    <a:pt x="1113" y="2351"/>
                  </a:lnTo>
                  <a:lnTo>
                    <a:pt x="668" y="2661"/>
                  </a:lnTo>
                  <a:lnTo>
                    <a:pt x="223" y="3060"/>
                  </a:lnTo>
                  <a:lnTo>
                    <a:pt x="0" y="3371"/>
                  </a:lnTo>
                  <a:lnTo>
                    <a:pt x="0" y="18185"/>
                  </a:lnTo>
                  <a:lnTo>
                    <a:pt x="223" y="18584"/>
                  </a:lnTo>
                  <a:lnTo>
                    <a:pt x="668" y="18894"/>
                  </a:lnTo>
                  <a:lnTo>
                    <a:pt x="1113" y="19294"/>
                  </a:lnTo>
                  <a:lnTo>
                    <a:pt x="2227" y="19560"/>
                  </a:lnTo>
                  <a:lnTo>
                    <a:pt x="3118" y="19915"/>
                  </a:lnTo>
                  <a:lnTo>
                    <a:pt x="4008" y="20181"/>
                  </a:lnTo>
                  <a:lnTo>
                    <a:pt x="6903" y="20757"/>
                  </a:lnTo>
                  <a:lnTo>
                    <a:pt x="8462" y="20979"/>
                  </a:lnTo>
                  <a:lnTo>
                    <a:pt x="9798" y="21156"/>
                  </a:lnTo>
                  <a:lnTo>
                    <a:pt x="11579" y="21334"/>
                  </a:lnTo>
                  <a:lnTo>
                    <a:pt x="13138" y="21423"/>
                  </a:lnTo>
                  <a:lnTo>
                    <a:pt x="15142" y="21556"/>
                  </a:lnTo>
                  <a:lnTo>
                    <a:pt x="1692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8705" y="0"/>
                  </a:lnTo>
                  <a:lnTo>
                    <a:pt x="15142" y="89"/>
                  </a:lnTo>
                  <a:lnTo>
                    <a:pt x="13138" y="177"/>
                  </a:lnTo>
                  <a:lnTo>
                    <a:pt x="11579" y="266"/>
                  </a:lnTo>
                  <a:lnTo>
                    <a:pt x="9798" y="399"/>
                  </a:lnTo>
                  <a:lnTo>
                    <a:pt x="8462" y="621"/>
                  </a:lnTo>
                  <a:lnTo>
                    <a:pt x="6903" y="843"/>
                  </a:lnTo>
                  <a:lnTo>
                    <a:pt x="5567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5" name="Freeform 85"/>
            <p:cNvSpPr/>
            <p:nvPr/>
          </p:nvSpPr>
          <p:spPr>
            <a:xfrm>
              <a:off x="8900028" y="1291745"/>
              <a:ext cx="301425" cy="42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1332"/>
                  </a:moveTo>
                  <a:lnTo>
                    <a:pt x="18365" y="1073"/>
                  </a:lnTo>
                  <a:lnTo>
                    <a:pt x="18261" y="814"/>
                  </a:lnTo>
                  <a:lnTo>
                    <a:pt x="18104" y="592"/>
                  </a:lnTo>
                  <a:lnTo>
                    <a:pt x="17843" y="370"/>
                  </a:lnTo>
                  <a:lnTo>
                    <a:pt x="17530" y="222"/>
                  </a:lnTo>
                  <a:lnTo>
                    <a:pt x="17217" y="111"/>
                  </a:lnTo>
                  <a:lnTo>
                    <a:pt x="16852" y="37"/>
                  </a:lnTo>
                  <a:lnTo>
                    <a:pt x="16487" y="0"/>
                  </a:lnTo>
                  <a:lnTo>
                    <a:pt x="5061" y="0"/>
                  </a:lnTo>
                  <a:lnTo>
                    <a:pt x="4696" y="37"/>
                  </a:lnTo>
                  <a:lnTo>
                    <a:pt x="4330" y="111"/>
                  </a:lnTo>
                  <a:lnTo>
                    <a:pt x="4017" y="222"/>
                  </a:lnTo>
                  <a:lnTo>
                    <a:pt x="3704" y="370"/>
                  </a:lnTo>
                  <a:lnTo>
                    <a:pt x="3443" y="592"/>
                  </a:lnTo>
                  <a:lnTo>
                    <a:pt x="3287" y="814"/>
                  </a:lnTo>
                  <a:lnTo>
                    <a:pt x="3235" y="1073"/>
                  </a:lnTo>
                  <a:lnTo>
                    <a:pt x="3130" y="1332"/>
                  </a:lnTo>
                  <a:lnTo>
                    <a:pt x="3130" y="3588"/>
                  </a:lnTo>
                  <a:lnTo>
                    <a:pt x="0" y="358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88"/>
                  </a:lnTo>
                  <a:lnTo>
                    <a:pt x="18365" y="3588"/>
                  </a:lnTo>
                  <a:lnTo>
                    <a:pt x="18365" y="1332"/>
                  </a:lnTo>
                  <a:close/>
                  <a:moveTo>
                    <a:pt x="5687" y="1775"/>
                  </a:moveTo>
                  <a:lnTo>
                    <a:pt x="15809" y="1775"/>
                  </a:lnTo>
                  <a:lnTo>
                    <a:pt x="15809" y="3588"/>
                  </a:lnTo>
                  <a:lnTo>
                    <a:pt x="5687" y="3588"/>
                  </a:lnTo>
                  <a:lnTo>
                    <a:pt x="5687" y="1775"/>
                  </a:lnTo>
                  <a:close/>
                  <a:moveTo>
                    <a:pt x="18365" y="13944"/>
                  </a:moveTo>
                  <a:lnTo>
                    <a:pt x="18365" y="14129"/>
                  </a:lnTo>
                  <a:lnTo>
                    <a:pt x="18209" y="14277"/>
                  </a:lnTo>
                  <a:lnTo>
                    <a:pt x="18052" y="14351"/>
                  </a:lnTo>
                  <a:lnTo>
                    <a:pt x="17739" y="14388"/>
                  </a:lnTo>
                  <a:lnTo>
                    <a:pt x="13304" y="14388"/>
                  </a:lnTo>
                  <a:lnTo>
                    <a:pt x="13304" y="17568"/>
                  </a:lnTo>
                  <a:lnTo>
                    <a:pt x="13252" y="17716"/>
                  </a:lnTo>
                  <a:lnTo>
                    <a:pt x="13148" y="17864"/>
                  </a:lnTo>
                  <a:lnTo>
                    <a:pt x="12939" y="17938"/>
                  </a:lnTo>
                  <a:lnTo>
                    <a:pt x="12678" y="18012"/>
                  </a:lnTo>
                  <a:lnTo>
                    <a:pt x="8870" y="18012"/>
                  </a:lnTo>
                  <a:lnTo>
                    <a:pt x="8609" y="17938"/>
                  </a:lnTo>
                  <a:lnTo>
                    <a:pt x="8400" y="17864"/>
                  </a:lnTo>
                  <a:lnTo>
                    <a:pt x="8296" y="17716"/>
                  </a:lnTo>
                  <a:lnTo>
                    <a:pt x="8243" y="17568"/>
                  </a:lnTo>
                  <a:lnTo>
                    <a:pt x="8243" y="14388"/>
                  </a:lnTo>
                  <a:lnTo>
                    <a:pt x="3757" y="14388"/>
                  </a:lnTo>
                  <a:lnTo>
                    <a:pt x="3548" y="14351"/>
                  </a:lnTo>
                  <a:lnTo>
                    <a:pt x="3339" y="14277"/>
                  </a:lnTo>
                  <a:lnTo>
                    <a:pt x="3235" y="14129"/>
                  </a:lnTo>
                  <a:lnTo>
                    <a:pt x="3130" y="13944"/>
                  </a:lnTo>
                  <a:lnTo>
                    <a:pt x="3130" y="11244"/>
                  </a:lnTo>
                  <a:lnTo>
                    <a:pt x="3235" y="11096"/>
                  </a:lnTo>
                  <a:lnTo>
                    <a:pt x="3339" y="10911"/>
                  </a:lnTo>
                  <a:lnTo>
                    <a:pt x="3548" y="10837"/>
                  </a:lnTo>
                  <a:lnTo>
                    <a:pt x="3757" y="10800"/>
                  </a:lnTo>
                  <a:lnTo>
                    <a:pt x="8243" y="10800"/>
                  </a:lnTo>
                  <a:lnTo>
                    <a:pt x="8243" y="7656"/>
                  </a:lnTo>
                  <a:lnTo>
                    <a:pt x="8296" y="7434"/>
                  </a:lnTo>
                  <a:lnTo>
                    <a:pt x="8400" y="7323"/>
                  </a:lnTo>
                  <a:lnTo>
                    <a:pt x="8609" y="7212"/>
                  </a:lnTo>
                  <a:lnTo>
                    <a:pt x="12939" y="7212"/>
                  </a:lnTo>
                  <a:lnTo>
                    <a:pt x="13148" y="7323"/>
                  </a:lnTo>
                  <a:lnTo>
                    <a:pt x="13252" y="7434"/>
                  </a:lnTo>
                  <a:lnTo>
                    <a:pt x="13304" y="7656"/>
                  </a:lnTo>
                  <a:lnTo>
                    <a:pt x="13304" y="10800"/>
                  </a:lnTo>
                  <a:lnTo>
                    <a:pt x="17739" y="10800"/>
                  </a:lnTo>
                  <a:lnTo>
                    <a:pt x="18052" y="10837"/>
                  </a:lnTo>
                  <a:lnTo>
                    <a:pt x="18209" y="10911"/>
                  </a:lnTo>
                  <a:lnTo>
                    <a:pt x="18365" y="11096"/>
                  </a:lnTo>
                  <a:lnTo>
                    <a:pt x="18365" y="13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6" name="Freeform 86"/>
            <p:cNvSpPr/>
            <p:nvPr/>
          </p:nvSpPr>
          <p:spPr>
            <a:xfrm>
              <a:off x="9227662" y="1361640"/>
              <a:ext cx="72081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1153"/>
                  </a:moveTo>
                  <a:lnTo>
                    <a:pt x="14547" y="843"/>
                  </a:lnTo>
                  <a:lnTo>
                    <a:pt x="11461" y="399"/>
                  </a:lnTo>
                  <a:lnTo>
                    <a:pt x="9918" y="266"/>
                  </a:lnTo>
                  <a:lnTo>
                    <a:pt x="6392" y="89"/>
                  </a:lnTo>
                  <a:lnTo>
                    <a:pt x="4629" y="44"/>
                  </a:lnTo>
                  <a:lnTo>
                    <a:pt x="264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29" y="21600"/>
                  </a:lnTo>
                  <a:lnTo>
                    <a:pt x="6392" y="21556"/>
                  </a:lnTo>
                  <a:lnTo>
                    <a:pt x="8155" y="21423"/>
                  </a:lnTo>
                  <a:lnTo>
                    <a:pt x="9918" y="21334"/>
                  </a:lnTo>
                  <a:lnTo>
                    <a:pt x="13004" y="20979"/>
                  </a:lnTo>
                  <a:lnTo>
                    <a:pt x="14547" y="20757"/>
                  </a:lnTo>
                  <a:lnTo>
                    <a:pt x="16090" y="20491"/>
                  </a:lnTo>
                  <a:lnTo>
                    <a:pt x="17192" y="20181"/>
                  </a:lnTo>
                  <a:lnTo>
                    <a:pt x="18294" y="19915"/>
                  </a:lnTo>
                  <a:lnTo>
                    <a:pt x="19396" y="19560"/>
                  </a:lnTo>
                  <a:lnTo>
                    <a:pt x="20057" y="19294"/>
                  </a:lnTo>
                  <a:lnTo>
                    <a:pt x="20718" y="18894"/>
                  </a:lnTo>
                  <a:lnTo>
                    <a:pt x="20939" y="18584"/>
                  </a:lnTo>
                  <a:lnTo>
                    <a:pt x="21600" y="18185"/>
                  </a:lnTo>
                  <a:lnTo>
                    <a:pt x="21600" y="3371"/>
                  </a:lnTo>
                  <a:lnTo>
                    <a:pt x="20939" y="3060"/>
                  </a:lnTo>
                  <a:lnTo>
                    <a:pt x="20718" y="2661"/>
                  </a:lnTo>
                  <a:lnTo>
                    <a:pt x="20057" y="2351"/>
                  </a:lnTo>
                  <a:lnTo>
                    <a:pt x="19396" y="1996"/>
                  </a:lnTo>
                  <a:lnTo>
                    <a:pt x="18294" y="1730"/>
                  </a:lnTo>
                  <a:lnTo>
                    <a:pt x="17192" y="1419"/>
                  </a:lnTo>
                  <a:lnTo>
                    <a:pt x="16090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932215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6"/>
            <a:ext cx="10515600" cy="6397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800" dirty="0"/>
              <a:t>Wyposażenie w sprzęt i aparaturę medyczną 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793821"/>
            <a:ext cx="11303575" cy="56170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zestaw przeciwwstrząsowy zawierający produkty lecznicze określone w przepisach wydanych na podstawie art. 68 ust. 7 ustawy z dnia 6 września 2001 r. ‒ Prawo farmaceutyczne (Dz. U. z 2020 r. poz. 944, z </a:t>
            </a:r>
            <a:r>
              <a:rPr lang="pl-PL" sz="1800" dirty="0" err="1"/>
              <a:t>późn</a:t>
            </a:r>
            <a:r>
              <a:rPr lang="pl-PL" sz="1800" dirty="0"/>
              <a:t>. zm.),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aparat do mierzenia ciśnienia tętniczego krwi z kompletem mankietów dla dzieci i dorosłych,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stetoskop,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 err="1"/>
              <a:t>glukometr</a:t>
            </a:r>
            <a:r>
              <a:rPr lang="pl-PL" sz="1800" dirty="0"/>
              <a:t> i testy do oznaczania poziomu cukru we krwi,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otoskop,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zestaw do wykonywania iniekcji,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zestaw do wykonania opatrunków i podstawowy zestaw narzędzi chirurgicznych,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pakiety odkażające i dezynfekcyjne,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środki ochrony osobistej (fartuchy, maseczki, rękawice),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termometry,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maseczka twarzowa do prowadzenia oddechu zastępczego.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700" b="1" dirty="0"/>
              <a:t>W przypadku świadczeń „wyjazdowych” dodatkowo:</a:t>
            </a:r>
          </a:p>
          <a:p>
            <a:pPr indent="-457200">
              <a:buClr>
                <a:srgbClr val="FF6600"/>
              </a:buClr>
              <a:buSzPct val="100000"/>
              <a:buFont typeface="+mj-lt"/>
              <a:buAutoNum type="arabicParenR" startAt="7"/>
            </a:pPr>
            <a:r>
              <a:rPr lang="pl-PL" sz="1800" dirty="0"/>
              <a:t>torba lekarska z wyposażeniem niezbędnym do udzielania świadczeń w warunkach domowych;</a:t>
            </a:r>
          </a:p>
          <a:p>
            <a:pPr indent="-457200">
              <a:buClr>
                <a:srgbClr val="FF6600"/>
              </a:buClr>
              <a:buSzPct val="100000"/>
              <a:buAutoNum type="arabicParenR" startAt="7"/>
            </a:pPr>
            <a:r>
              <a:rPr lang="pl-PL" sz="1800" dirty="0"/>
              <a:t>neseser pielęgniarski z wyposażeniem niezbędnym do udzielania świadczeń w warunkach domowych;</a:t>
            </a:r>
            <a:endParaRPr lang="pl-PL" sz="1800" b="1" dirty="0"/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2400" dirty="0"/>
          </a:p>
        </p:txBody>
      </p:sp>
      <p:grpSp>
        <p:nvGrpSpPr>
          <p:cNvPr id="4" name="Grupa 3"/>
          <p:cNvGrpSpPr/>
          <p:nvPr/>
        </p:nvGrpSpPr>
        <p:grpSpPr>
          <a:xfrm>
            <a:off x="9225952" y="1975032"/>
            <a:ext cx="1907622" cy="1260536"/>
            <a:chOff x="8803921" y="1291745"/>
            <a:chExt cx="495822" cy="425926"/>
          </a:xfrm>
        </p:grpSpPr>
        <p:sp>
          <p:nvSpPr>
            <p:cNvPr id="5" name="Freeform 84"/>
            <p:cNvSpPr/>
            <p:nvPr/>
          </p:nvSpPr>
          <p:spPr>
            <a:xfrm>
              <a:off x="8803921" y="1361640"/>
              <a:ext cx="69896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7" y="1153"/>
                  </a:moveTo>
                  <a:lnTo>
                    <a:pt x="4008" y="1419"/>
                  </a:lnTo>
                  <a:lnTo>
                    <a:pt x="3118" y="1730"/>
                  </a:lnTo>
                  <a:lnTo>
                    <a:pt x="2227" y="1996"/>
                  </a:lnTo>
                  <a:lnTo>
                    <a:pt x="1113" y="2351"/>
                  </a:lnTo>
                  <a:lnTo>
                    <a:pt x="668" y="2661"/>
                  </a:lnTo>
                  <a:lnTo>
                    <a:pt x="223" y="3060"/>
                  </a:lnTo>
                  <a:lnTo>
                    <a:pt x="0" y="3371"/>
                  </a:lnTo>
                  <a:lnTo>
                    <a:pt x="0" y="18185"/>
                  </a:lnTo>
                  <a:lnTo>
                    <a:pt x="223" y="18584"/>
                  </a:lnTo>
                  <a:lnTo>
                    <a:pt x="668" y="18894"/>
                  </a:lnTo>
                  <a:lnTo>
                    <a:pt x="1113" y="19294"/>
                  </a:lnTo>
                  <a:lnTo>
                    <a:pt x="2227" y="19560"/>
                  </a:lnTo>
                  <a:lnTo>
                    <a:pt x="3118" y="19915"/>
                  </a:lnTo>
                  <a:lnTo>
                    <a:pt x="4008" y="20181"/>
                  </a:lnTo>
                  <a:lnTo>
                    <a:pt x="6903" y="20757"/>
                  </a:lnTo>
                  <a:lnTo>
                    <a:pt x="8462" y="20979"/>
                  </a:lnTo>
                  <a:lnTo>
                    <a:pt x="9798" y="21156"/>
                  </a:lnTo>
                  <a:lnTo>
                    <a:pt x="11579" y="21334"/>
                  </a:lnTo>
                  <a:lnTo>
                    <a:pt x="13138" y="21423"/>
                  </a:lnTo>
                  <a:lnTo>
                    <a:pt x="15142" y="21556"/>
                  </a:lnTo>
                  <a:lnTo>
                    <a:pt x="1692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8705" y="0"/>
                  </a:lnTo>
                  <a:lnTo>
                    <a:pt x="15142" y="89"/>
                  </a:lnTo>
                  <a:lnTo>
                    <a:pt x="13138" y="177"/>
                  </a:lnTo>
                  <a:lnTo>
                    <a:pt x="11579" y="266"/>
                  </a:lnTo>
                  <a:lnTo>
                    <a:pt x="9798" y="399"/>
                  </a:lnTo>
                  <a:lnTo>
                    <a:pt x="8462" y="621"/>
                  </a:lnTo>
                  <a:lnTo>
                    <a:pt x="6903" y="843"/>
                  </a:lnTo>
                  <a:lnTo>
                    <a:pt x="5567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6" name="Freeform 85"/>
            <p:cNvSpPr/>
            <p:nvPr/>
          </p:nvSpPr>
          <p:spPr>
            <a:xfrm>
              <a:off x="8900028" y="1291745"/>
              <a:ext cx="301425" cy="42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1332"/>
                  </a:moveTo>
                  <a:lnTo>
                    <a:pt x="18365" y="1073"/>
                  </a:lnTo>
                  <a:lnTo>
                    <a:pt x="18261" y="814"/>
                  </a:lnTo>
                  <a:lnTo>
                    <a:pt x="18104" y="592"/>
                  </a:lnTo>
                  <a:lnTo>
                    <a:pt x="17843" y="370"/>
                  </a:lnTo>
                  <a:lnTo>
                    <a:pt x="17530" y="222"/>
                  </a:lnTo>
                  <a:lnTo>
                    <a:pt x="17217" y="111"/>
                  </a:lnTo>
                  <a:lnTo>
                    <a:pt x="16852" y="37"/>
                  </a:lnTo>
                  <a:lnTo>
                    <a:pt x="16487" y="0"/>
                  </a:lnTo>
                  <a:lnTo>
                    <a:pt x="5061" y="0"/>
                  </a:lnTo>
                  <a:lnTo>
                    <a:pt x="4696" y="37"/>
                  </a:lnTo>
                  <a:lnTo>
                    <a:pt x="4330" y="111"/>
                  </a:lnTo>
                  <a:lnTo>
                    <a:pt x="4017" y="222"/>
                  </a:lnTo>
                  <a:lnTo>
                    <a:pt x="3704" y="370"/>
                  </a:lnTo>
                  <a:lnTo>
                    <a:pt x="3443" y="592"/>
                  </a:lnTo>
                  <a:lnTo>
                    <a:pt x="3287" y="814"/>
                  </a:lnTo>
                  <a:lnTo>
                    <a:pt x="3235" y="1073"/>
                  </a:lnTo>
                  <a:lnTo>
                    <a:pt x="3130" y="1332"/>
                  </a:lnTo>
                  <a:lnTo>
                    <a:pt x="3130" y="3588"/>
                  </a:lnTo>
                  <a:lnTo>
                    <a:pt x="0" y="358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88"/>
                  </a:lnTo>
                  <a:lnTo>
                    <a:pt x="18365" y="3588"/>
                  </a:lnTo>
                  <a:lnTo>
                    <a:pt x="18365" y="1332"/>
                  </a:lnTo>
                  <a:close/>
                  <a:moveTo>
                    <a:pt x="5687" y="1775"/>
                  </a:moveTo>
                  <a:lnTo>
                    <a:pt x="15809" y="1775"/>
                  </a:lnTo>
                  <a:lnTo>
                    <a:pt x="15809" y="3588"/>
                  </a:lnTo>
                  <a:lnTo>
                    <a:pt x="5687" y="3588"/>
                  </a:lnTo>
                  <a:lnTo>
                    <a:pt x="5687" y="1775"/>
                  </a:lnTo>
                  <a:close/>
                  <a:moveTo>
                    <a:pt x="18365" y="13944"/>
                  </a:moveTo>
                  <a:lnTo>
                    <a:pt x="18365" y="14129"/>
                  </a:lnTo>
                  <a:lnTo>
                    <a:pt x="18209" y="14277"/>
                  </a:lnTo>
                  <a:lnTo>
                    <a:pt x="18052" y="14351"/>
                  </a:lnTo>
                  <a:lnTo>
                    <a:pt x="17739" y="14388"/>
                  </a:lnTo>
                  <a:lnTo>
                    <a:pt x="13304" y="14388"/>
                  </a:lnTo>
                  <a:lnTo>
                    <a:pt x="13304" y="17568"/>
                  </a:lnTo>
                  <a:lnTo>
                    <a:pt x="13252" y="17716"/>
                  </a:lnTo>
                  <a:lnTo>
                    <a:pt x="13148" y="17864"/>
                  </a:lnTo>
                  <a:lnTo>
                    <a:pt x="12939" y="17938"/>
                  </a:lnTo>
                  <a:lnTo>
                    <a:pt x="12678" y="18012"/>
                  </a:lnTo>
                  <a:lnTo>
                    <a:pt x="8870" y="18012"/>
                  </a:lnTo>
                  <a:lnTo>
                    <a:pt x="8609" y="17938"/>
                  </a:lnTo>
                  <a:lnTo>
                    <a:pt x="8400" y="17864"/>
                  </a:lnTo>
                  <a:lnTo>
                    <a:pt x="8296" y="17716"/>
                  </a:lnTo>
                  <a:lnTo>
                    <a:pt x="8243" y="17568"/>
                  </a:lnTo>
                  <a:lnTo>
                    <a:pt x="8243" y="14388"/>
                  </a:lnTo>
                  <a:lnTo>
                    <a:pt x="3757" y="14388"/>
                  </a:lnTo>
                  <a:lnTo>
                    <a:pt x="3548" y="14351"/>
                  </a:lnTo>
                  <a:lnTo>
                    <a:pt x="3339" y="14277"/>
                  </a:lnTo>
                  <a:lnTo>
                    <a:pt x="3235" y="14129"/>
                  </a:lnTo>
                  <a:lnTo>
                    <a:pt x="3130" y="13944"/>
                  </a:lnTo>
                  <a:lnTo>
                    <a:pt x="3130" y="11244"/>
                  </a:lnTo>
                  <a:lnTo>
                    <a:pt x="3235" y="11096"/>
                  </a:lnTo>
                  <a:lnTo>
                    <a:pt x="3339" y="10911"/>
                  </a:lnTo>
                  <a:lnTo>
                    <a:pt x="3548" y="10837"/>
                  </a:lnTo>
                  <a:lnTo>
                    <a:pt x="3757" y="10800"/>
                  </a:lnTo>
                  <a:lnTo>
                    <a:pt x="8243" y="10800"/>
                  </a:lnTo>
                  <a:lnTo>
                    <a:pt x="8243" y="7656"/>
                  </a:lnTo>
                  <a:lnTo>
                    <a:pt x="8296" y="7434"/>
                  </a:lnTo>
                  <a:lnTo>
                    <a:pt x="8400" y="7323"/>
                  </a:lnTo>
                  <a:lnTo>
                    <a:pt x="8609" y="7212"/>
                  </a:lnTo>
                  <a:lnTo>
                    <a:pt x="12939" y="7212"/>
                  </a:lnTo>
                  <a:lnTo>
                    <a:pt x="13148" y="7323"/>
                  </a:lnTo>
                  <a:lnTo>
                    <a:pt x="13252" y="7434"/>
                  </a:lnTo>
                  <a:lnTo>
                    <a:pt x="13304" y="7656"/>
                  </a:lnTo>
                  <a:lnTo>
                    <a:pt x="13304" y="10800"/>
                  </a:lnTo>
                  <a:lnTo>
                    <a:pt x="17739" y="10800"/>
                  </a:lnTo>
                  <a:lnTo>
                    <a:pt x="18052" y="10837"/>
                  </a:lnTo>
                  <a:lnTo>
                    <a:pt x="18209" y="10911"/>
                  </a:lnTo>
                  <a:lnTo>
                    <a:pt x="18365" y="11096"/>
                  </a:lnTo>
                  <a:lnTo>
                    <a:pt x="18365" y="13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7" name="Freeform 86"/>
            <p:cNvSpPr/>
            <p:nvPr/>
          </p:nvSpPr>
          <p:spPr>
            <a:xfrm>
              <a:off x="9227662" y="1361640"/>
              <a:ext cx="72081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1153"/>
                  </a:moveTo>
                  <a:lnTo>
                    <a:pt x="14547" y="843"/>
                  </a:lnTo>
                  <a:lnTo>
                    <a:pt x="11461" y="399"/>
                  </a:lnTo>
                  <a:lnTo>
                    <a:pt x="9918" y="266"/>
                  </a:lnTo>
                  <a:lnTo>
                    <a:pt x="6392" y="89"/>
                  </a:lnTo>
                  <a:lnTo>
                    <a:pt x="4629" y="44"/>
                  </a:lnTo>
                  <a:lnTo>
                    <a:pt x="264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29" y="21600"/>
                  </a:lnTo>
                  <a:lnTo>
                    <a:pt x="6392" y="21556"/>
                  </a:lnTo>
                  <a:lnTo>
                    <a:pt x="8155" y="21423"/>
                  </a:lnTo>
                  <a:lnTo>
                    <a:pt x="9918" y="21334"/>
                  </a:lnTo>
                  <a:lnTo>
                    <a:pt x="13004" y="20979"/>
                  </a:lnTo>
                  <a:lnTo>
                    <a:pt x="14547" y="20757"/>
                  </a:lnTo>
                  <a:lnTo>
                    <a:pt x="16090" y="20491"/>
                  </a:lnTo>
                  <a:lnTo>
                    <a:pt x="17192" y="20181"/>
                  </a:lnTo>
                  <a:lnTo>
                    <a:pt x="18294" y="19915"/>
                  </a:lnTo>
                  <a:lnTo>
                    <a:pt x="19396" y="19560"/>
                  </a:lnTo>
                  <a:lnTo>
                    <a:pt x="20057" y="19294"/>
                  </a:lnTo>
                  <a:lnTo>
                    <a:pt x="20718" y="18894"/>
                  </a:lnTo>
                  <a:lnTo>
                    <a:pt x="20939" y="18584"/>
                  </a:lnTo>
                  <a:lnTo>
                    <a:pt x="21600" y="18185"/>
                  </a:lnTo>
                  <a:lnTo>
                    <a:pt x="21600" y="3371"/>
                  </a:lnTo>
                  <a:lnTo>
                    <a:pt x="20939" y="3060"/>
                  </a:lnTo>
                  <a:lnTo>
                    <a:pt x="20718" y="2661"/>
                  </a:lnTo>
                  <a:lnTo>
                    <a:pt x="20057" y="2351"/>
                  </a:lnTo>
                  <a:lnTo>
                    <a:pt x="19396" y="1996"/>
                  </a:lnTo>
                  <a:lnTo>
                    <a:pt x="18294" y="1730"/>
                  </a:lnTo>
                  <a:lnTo>
                    <a:pt x="17192" y="1419"/>
                  </a:lnTo>
                  <a:lnTo>
                    <a:pt x="16090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842507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6"/>
            <a:ext cx="10515600" cy="6397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800" dirty="0"/>
              <a:t>Wyposażenie uzupełniające 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1416817"/>
            <a:ext cx="11303575" cy="49940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Tryb ambulatoryjny:</a:t>
            </a:r>
            <a:endParaRPr lang="pl-PL" sz="500" b="1" dirty="0"/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telefon stacjonarny;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stolik zabiegowy;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szafka przeznaczona do przechowywania leków, wyrobów medycznych i środków pomocniczych;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lodówka przeznaczona do przechowywania leków;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kozetka lekarska.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pl-PL" sz="1800" dirty="0"/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 </a:t>
            </a:r>
            <a:r>
              <a:rPr lang="pl-PL" sz="2000" b="1" dirty="0"/>
              <a:t>Tryb „wyjazdowy”:</a:t>
            </a:r>
            <a:endParaRPr lang="pl-PL" sz="500" b="1" dirty="0"/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szafka przeznaczona do przechowywania leków, wyrobów medycznych i środków pomocniczych;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lodówka przeznaczona do przechowywania leków.</a:t>
            </a:r>
            <a:endParaRPr lang="pl-PL" sz="24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9495692" y="684981"/>
            <a:ext cx="1511271" cy="1575898"/>
            <a:chOff x="10177723" y="3910277"/>
            <a:chExt cx="1223398" cy="1423741"/>
          </a:xfrm>
        </p:grpSpPr>
        <p:sp>
          <p:nvSpPr>
            <p:cNvPr id="13" name="Google Shape;522;p49"/>
            <p:cNvSpPr/>
            <p:nvPr/>
          </p:nvSpPr>
          <p:spPr>
            <a:xfrm>
              <a:off x="10375929" y="4819698"/>
              <a:ext cx="621918" cy="1692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6585"/>
                  </a:moveTo>
                  <a:lnTo>
                    <a:pt x="396" y="0"/>
                  </a:lnTo>
                  <a:lnTo>
                    <a:pt x="0" y="15278"/>
                  </a:lnTo>
                  <a:lnTo>
                    <a:pt x="21204" y="21600"/>
                  </a:lnTo>
                  <a:lnTo>
                    <a:pt x="21600" y="6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23;p49"/>
            <p:cNvSpPr/>
            <p:nvPr/>
          </p:nvSpPr>
          <p:spPr>
            <a:xfrm>
              <a:off x="10375926" y="5026672"/>
              <a:ext cx="608310" cy="119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37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24;p49"/>
            <p:cNvSpPr/>
            <p:nvPr/>
          </p:nvSpPr>
          <p:spPr>
            <a:xfrm>
              <a:off x="10526291" y="4292860"/>
              <a:ext cx="594648" cy="3887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5910"/>
                  </a:moveTo>
                  <a:lnTo>
                    <a:pt x="2400" y="0"/>
                  </a:lnTo>
                  <a:lnTo>
                    <a:pt x="0" y="5690"/>
                  </a:lnTo>
                  <a:lnTo>
                    <a:pt x="19200" y="21600"/>
                  </a:lnTo>
                  <a:lnTo>
                    <a:pt x="21600" y="15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25;p49"/>
            <p:cNvSpPr/>
            <p:nvPr/>
          </p:nvSpPr>
          <p:spPr>
            <a:xfrm>
              <a:off x="10416937" y="4568825"/>
              <a:ext cx="621918" cy="26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2171"/>
                  </a:moveTo>
                  <a:lnTo>
                    <a:pt x="1178" y="0"/>
                  </a:lnTo>
                  <a:lnTo>
                    <a:pt x="0" y="9771"/>
                  </a:lnTo>
                  <a:lnTo>
                    <a:pt x="20422" y="21600"/>
                  </a:lnTo>
                  <a:lnTo>
                    <a:pt x="21600" y="121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26;p49"/>
            <p:cNvSpPr/>
            <p:nvPr/>
          </p:nvSpPr>
          <p:spPr>
            <a:xfrm>
              <a:off x="10177723" y="4750710"/>
              <a:ext cx="1018278" cy="583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16" y="18064"/>
                  </a:moveTo>
                  <a:lnTo>
                    <a:pt x="2281" y="18064"/>
                  </a:lnTo>
                  <a:lnTo>
                    <a:pt x="228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416" y="0"/>
                  </a:lnTo>
                  <a:lnTo>
                    <a:pt x="19416" y="180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27;p49"/>
            <p:cNvSpPr/>
            <p:nvPr/>
          </p:nvSpPr>
          <p:spPr>
            <a:xfrm>
              <a:off x="11161901" y="3910277"/>
              <a:ext cx="239220" cy="577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63" y="0"/>
                  </a:moveTo>
                  <a:lnTo>
                    <a:pt x="0" y="785"/>
                  </a:lnTo>
                  <a:lnTo>
                    <a:pt x="9856" y="21600"/>
                  </a:lnTo>
                  <a:lnTo>
                    <a:pt x="21600" y="20815"/>
                  </a:lnTo>
                  <a:lnTo>
                    <a:pt x="121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8;p49"/>
            <p:cNvSpPr/>
            <p:nvPr/>
          </p:nvSpPr>
          <p:spPr>
            <a:xfrm>
              <a:off x="10792835" y="4023172"/>
              <a:ext cx="451062" cy="5393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869"/>
                  </a:moveTo>
                  <a:lnTo>
                    <a:pt x="16607" y="21600"/>
                  </a:lnTo>
                  <a:lnTo>
                    <a:pt x="21600" y="18900"/>
                  </a:lnTo>
                  <a:lnTo>
                    <a:pt x="5210" y="0"/>
                  </a:lnTo>
                  <a:lnTo>
                    <a:pt x="0" y="28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653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6"/>
            <a:ext cx="10515600" cy="6397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800" dirty="0"/>
              <a:t>Zasady finansowania świadczeń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1004837"/>
            <a:ext cx="11303575" cy="54060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Jednostką rozliczeniową jest ryczałt (miesięczny)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W przypadku obszarów zabezpieczenia, na których świadczenia są realizowane przez </a:t>
            </a:r>
            <a:r>
              <a:rPr lang="pl-PL" sz="1800" b="1" dirty="0"/>
              <a:t>jeden podmiot wybrany w </a:t>
            </a:r>
            <a:r>
              <a:rPr lang="pl-PL" sz="1800" b="1" u="sng" dirty="0"/>
              <a:t>wyniku  przeprowadzonego postępowania</a:t>
            </a:r>
            <a:r>
              <a:rPr lang="pl-PL" sz="1800" dirty="0"/>
              <a:t> </a:t>
            </a:r>
            <a:r>
              <a:rPr lang="pl-PL" sz="1800" b="1" dirty="0"/>
              <a:t>lub też podmiot zakwalifikowany do PSZ</a:t>
            </a:r>
            <a:r>
              <a:rPr lang="pl-PL" sz="1800" dirty="0"/>
              <a:t>, wysokość ryczałtu dla takich podmiotów  określana jest przez dyrektora Oddziału Funduszu.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pl-PL" sz="1800" dirty="0"/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Ryczałt, określany jest w oparciu o minimalne wymagania w zakresie wyposażenia, organizacji oraz minimalnych zasobów kadrowych, określone w rozporządzeniu w sprawie świadczeń gwarantowanych z zakresu podstawowej opieki zdrowotnej z uwzględnieniem wielkości obszaru zabezpieczenia.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pl-PL" sz="1800" dirty="0"/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Finansowanie  świadczeń udzielanych, w obszarach  zabezpieczenia,  w których świadczenia są  realizowane  przez  </a:t>
            </a:r>
            <a:r>
              <a:rPr lang="pl-PL" sz="1800" b="1" dirty="0"/>
              <a:t>kilka (więcej niż  jeden) podmiotów zakwalifikowanych do  PSZ</a:t>
            </a:r>
            <a:r>
              <a:rPr lang="pl-PL" sz="1800" dirty="0"/>
              <a:t>,  odbywa  się  w oparciu  o stawkę ryczałtu  (R),  którego  wysokość  stanowi  suma dwóch składowych zgodnie ze wzorem: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pl-PL" sz="400" dirty="0"/>
          </a:p>
          <a:p>
            <a:pPr marL="0" indent="0" algn="ctr">
              <a:buClr>
                <a:srgbClr val="FF6600"/>
              </a:buClr>
              <a:buSzPct val="100000"/>
              <a:buNone/>
            </a:pPr>
            <a:r>
              <a:rPr lang="pl-PL" sz="1800" dirty="0"/>
              <a:t>R = S+ W</a:t>
            </a:r>
          </a:p>
          <a:p>
            <a:pPr marL="0" indent="0" algn="ctr">
              <a:buClr>
                <a:srgbClr val="FF6600"/>
              </a:buClr>
              <a:buSzPct val="100000"/>
              <a:buNone/>
            </a:pPr>
            <a:endParaRPr lang="pl-PL" sz="400" dirty="0"/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S – stawka bazowa, określona odpowiednio dla zakresu świadczeń będącego przedmiotem umowy,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W – składowa ryczałtu za liczbę udzielonych porad lekarskich i wizyt pielęgniarskich.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9264580" y="522514"/>
            <a:ext cx="1584470" cy="770227"/>
            <a:chOff x="10148526" y="941493"/>
            <a:chExt cx="532953" cy="353846"/>
          </a:xfrm>
        </p:grpSpPr>
        <p:sp>
          <p:nvSpPr>
            <p:cNvPr id="8" name="Freeform 134"/>
            <p:cNvSpPr/>
            <p:nvPr/>
          </p:nvSpPr>
          <p:spPr>
            <a:xfrm>
              <a:off x="10148526" y="941493"/>
              <a:ext cx="532953" cy="35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3" y="310"/>
                  </a:moveTo>
                  <a:lnTo>
                    <a:pt x="21245" y="177"/>
                  </a:lnTo>
                  <a:lnTo>
                    <a:pt x="21157" y="44"/>
                  </a:lnTo>
                  <a:lnTo>
                    <a:pt x="21009" y="0"/>
                  </a:lnTo>
                  <a:lnTo>
                    <a:pt x="591" y="0"/>
                  </a:lnTo>
                  <a:lnTo>
                    <a:pt x="443" y="44"/>
                  </a:lnTo>
                  <a:lnTo>
                    <a:pt x="325" y="177"/>
                  </a:lnTo>
                  <a:lnTo>
                    <a:pt x="118" y="488"/>
                  </a:lnTo>
                  <a:lnTo>
                    <a:pt x="59" y="665"/>
                  </a:lnTo>
                  <a:lnTo>
                    <a:pt x="30" y="887"/>
                  </a:lnTo>
                  <a:lnTo>
                    <a:pt x="0" y="1064"/>
                  </a:lnTo>
                  <a:lnTo>
                    <a:pt x="0" y="20491"/>
                  </a:lnTo>
                  <a:lnTo>
                    <a:pt x="30" y="20757"/>
                  </a:lnTo>
                  <a:lnTo>
                    <a:pt x="59" y="20935"/>
                  </a:lnTo>
                  <a:lnTo>
                    <a:pt x="118" y="21112"/>
                  </a:lnTo>
                  <a:lnTo>
                    <a:pt x="325" y="21423"/>
                  </a:lnTo>
                  <a:lnTo>
                    <a:pt x="443" y="21511"/>
                  </a:lnTo>
                  <a:lnTo>
                    <a:pt x="739" y="21600"/>
                  </a:lnTo>
                  <a:lnTo>
                    <a:pt x="20861" y="21600"/>
                  </a:lnTo>
                  <a:lnTo>
                    <a:pt x="21157" y="21511"/>
                  </a:lnTo>
                  <a:lnTo>
                    <a:pt x="21245" y="21423"/>
                  </a:lnTo>
                  <a:lnTo>
                    <a:pt x="21393" y="21290"/>
                  </a:lnTo>
                  <a:lnTo>
                    <a:pt x="21482" y="21112"/>
                  </a:lnTo>
                  <a:lnTo>
                    <a:pt x="21541" y="20935"/>
                  </a:lnTo>
                  <a:lnTo>
                    <a:pt x="21570" y="20757"/>
                  </a:lnTo>
                  <a:lnTo>
                    <a:pt x="21600" y="20491"/>
                  </a:lnTo>
                  <a:lnTo>
                    <a:pt x="21600" y="1064"/>
                  </a:lnTo>
                  <a:lnTo>
                    <a:pt x="21570" y="887"/>
                  </a:lnTo>
                  <a:lnTo>
                    <a:pt x="21541" y="665"/>
                  </a:lnTo>
                  <a:lnTo>
                    <a:pt x="21482" y="488"/>
                  </a:lnTo>
                  <a:lnTo>
                    <a:pt x="21393" y="310"/>
                  </a:lnTo>
                  <a:close/>
                  <a:moveTo>
                    <a:pt x="20152" y="15080"/>
                  </a:moveTo>
                  <a:lnTo>
                    <a:pt x="19857" y="15169"/>
                  </a:lnTo>
                  <a:lnTo>
                    <a:pt x="19561" y="15213"/>
                  </a:lnTo>
                  <a:lnTo>
                    <a:pt x="19295" y="15302"/>
                  </a:lnTo>
                  <a:lnTo>
                    <a:pt x="19059" y="15435"/>
                  </a:lnTo>
                  <a:lnTo>
                    <a:pt x="18793" y="15612"/>
                  </a:lnTo>
                  <a:lnTo>
                    <a:pt x="18586" y="15834"/>
                  </a:lnTo>
                  <a:lnTo>
                    <a:pt x="18320" y="16100"/>
                  </a:lnTo>
                  <a:lnTo>
                    <a:pt x="18143" y="16411"/>
                  </a:lnTo>
                  <a:lnTo>
                    <a:pt x="17906" y="16721"/>
                  </a:lnTo>
                  <a:lnTo>
                    <a:pt x="17759" y="17076"/>
                  </a:lnTo>
                  <a:lnTo>
                    <a:pt x="17611" y="17386"/>
                  </a:lnTo>
                  <a:lnTo>
                    <a:pt x="17493" y="17786"/>
                  </a:lnTo>
                  <a:lnTo>
                    <a:pt x="17404" y="18185"/>
                  </a:lnTo>
                  <a:lnTo>
                    <a:pt x="17286" y="18983"/>
                  </a:lnTo>
                  <a:lnTo>
                    <a:pt x="17256" y="19471"/>
                  </a:lnTo>
                  <a:lnTo>
                    <a:pt x="4314" y="19471"/>
                  </a:lnTo>
                  <a:lnTo>
                    <a:pt x="4314" y="18983"/>
                  </a:lnTo>
                  <a:lnTo>
                    <a:pt x="4285" y="18584"/>
                  </a:lnTo>
                  <a:lnTo>
                    <a:pt x="4225" y="18185"/>
                  </a:lnTo>
                  <a:lnTo>
                    <a:pt x="3989" y="17386"/>
                  </a:lnTo>
                  <a:lnTo>
                    <a:pt x="3871" y="17076"/>
                  </a:lnTo>
                  <a:lnTo>
                    <a:pt x="3664" y="16721"/>
                  </a:lnTo>
                  <a:lnTo>
                    <a:pt x="3487" y="16411"/>
                  </a:lnTo>
                  <a:lnTo>
                    <a:pt x="3250" y="16100"/>
                  </a:lnTo>
                  <a:lnTo>
                    <a:pt x="3044" y="15834"/>
                  </a:lnTo>
                  <a:lnTo>
                    <a:pt x="2807" y="15612"/>
                  </a:lnTo>
                  <a:lnTo>
                    <a:pt x="2541" y="15435"/>
                  </a:lnTo>
                  <a:lnTo>
                    <a:pt x="2305" y="15302"/>
                  </a:lnTo>
                  <a:lnTo>
                    <a:pt x="2009" y="15213"/>
                  </a:lnTo>
                  <a:lnTo>
                    <a:pt x="1714" y="15169"/>
                  </a:lnTo>
                  <a:lnTo>
                    <a:pt x="1448" y="15080"/>
                  </a:lnTo>
                  <a:lnTo>
                    <a:pt x="1448" y="6476"/>
                  </a:lnTo>
                  <a:lnTo>
                    <a:pt x="1714" y="6476"/>
                  </a:lnTo>
                  <a:lnTo>
                    <a:pt x="2305" y="6298"/>
                  </a:lnTo>
                  <a:lnTo>
                    <a:pt x="2541" y="6165"/>
                  </a:lnTo>
                  <a:lnTo>
                    <a:pt x="2807" y="5988"/>
                  </a:lnTo>
                  <a:lnTo>
                    <a:pt x="3044" y="5766"/>
                  </a:lnTo>
                  <a:lnTo>
                    <a:pt x="3250" y="5500"/>
                  </a:lnTo>
                  <a:lnTo>
                    <a:pt x="3487" y="5234"/>
                  </a:lnTo>
                  <a:lnTo>
                    <a:pt x="3664" y="4879"/>
                  </a:lnTo>
                  <a:lnTo>
                    <a:pt x="3871" y="4568"/>
                  </a:lnTo>
                  <a:lnTo>
                    <a:pt x="3989" y="4169"/>
                  </a:lnTo>
                  <a:lnTo>
                    <a:pt x="4107" y="3814"/>
                  </a:lnTo>
                  <a:lnTo>
                    <a:pt x="4225" y="3415"/>
                  </a:lnTo>
                  <a:lnTo>
                    <a:pt x="4285" y="3016"/>
                  </a:lnTo>
                  <a:lnTo>
                    <a:pt x="4314" y="2617"/>
                  </a:lnTo>
                  <a:lnTo>
                    <a:pt x="4314" y="2173"/>
                  </a:lnTo>
                  <a:lnTo>
                    <a:pt x="17256" y="2173"/>
                  </a:lnTo>
                  <a:lnTo>
                    <a:pt x="17286" y="2617"/>
                  </a:lnTo>
                  <a:lnTo>
                    <a:pt x="17404" y="3415"/>
                  </a:lnTo>
                  <a:lnTo>
                    <a:pt x="17493" y="3814"/>
                  </a:lnTo>
                  <a:lnTo>
                    <a:pt x="17611" y="4169"/>
                  </a:lnTo>
                  <a:lnTo>
                    <a:pt x="17759" y="4568"/>
                  </a:lnTo>
                  <a:lnTo>
                    <a:pt x="17906" y="4879"/>
                  </a:lnTo>
                  <a:lnTo>
                    <a:pt x="18320" y="5500"/>
                  </a:lnTo>
                  <a:lnTo>
                    <a:pt x="18586" y="5766"/>
                  </a:lnTo>
                  <a:lnTo>
                    <a:pt x="18793" y="5988"/>
                  </a:lnTo>
                  <a:lnTo>
                    <a:pt x="19059" y="6165"/>
                  </a:lnTo>
                  <a:lnTo>
                    <a:pt x="19295" y="6298"/>
                  </a:lnTo>
                  <a:lnTo>
                    <a:pt x="19561" y="6387"/>
                  </a:lnTo>
                  <a:lnTo>
                    <a:pt x="19857" y="6476"/>
                  </a:lnTo>
                  <a:lnTo>
                    <a:pt x="20152" y="6476"/>
                  </a:lnTo>
                  <a:lnTo>
                    <a:pt x="20152" y="1508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9" name="Freeform 135"/>
            <p:cNvSpPr/>
            <p:nvPr/>
          </p:nvSpPr>
          <p:spPr>
            <a:xfrm>
              <a:off x="10327633" y="1004836"/>
              <a:ext cx="176924" cy="22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3" y="3623"/>
                  </a:moveTo>
                  <a:lnTo>
                    <a:pt x="18133" y="2871"/>
                  </a:lnTo>
                  <a:lnTo>
                    <a:pt x="17422" y="2119"/>
                  </a:lnTo>
                  <a:lnTo>
                    <a:pt x="16533" y="1504"/>
                  </a:lnTo>
                  <a:lnTo>
                    <a:pt x="15467" y="957"/>
                  </a:lnTo>
                  <a:lnTo>
                    <a:pt x="14400" y="478"/>
                  </a:lnTo>
                  <a:lnTo>
                    <a:pt x="13244" y="205"/>
                  </a:lnTo>
                  <a:lnTo>
                    <a:pt x="12000" y="68"/>
                  </a:lnTo>
                  <a:lnTo>
                    <a:pt x="10756" y="0"/>
                  </a:lnTo>
                  <a:lnTo>
                    <a:pt x="9511" y="68"/>
                  </a:lnTo>
                  <a:lnTo>
                    <a:pt x="8356" y="205"/>
                  </a:lnTo>
                  <a:lnTo>
                    <a:pt x="7200" y="478"/>
                  </a:lnTo>
                  <a:lnTo>
                    <a:pt x="6133" y="957"/>
                  </a:lnTo>
                  <a:lnTo>
                    <a:pt x="5067" y="1504"/>
                  </a:lnTo>
                  <a:lnTo>
                    <a:pt x="4267" y="2119"/>
                  </a:lnTo>
                  <a:lnTo>
                    <a:pt x="3378" y="2871"/>
                  </a:lnTo>
                  <a:lnTo>
                    <a:pt x="2667" y="3623"/>
                  </a:lnTo>
                  <a:lnTo>
                    <a:pt x="2133" y="4375"/>
                  </a:lnTo>
                  <a:lnTo>
                    <a:pt x="1511" y="5263"/>
                  </a:lnTo>
                  <a:lnTo>
                    <a:pt x="1067" y="6152"/>
                  </a:lnTo>
                  <a:lnTo>
                    <a:pt x="711" y="7041"/>
                  </a:lnTo>
                  <a:lnTo>
                    <a:pt x="356" y="7997"/>
                  </a:lnTo>
                  <a:lnTo>
                    <a:pt x="89" y="8886"/>
                  </a:lnTo>
                  <a:lnTo>
                    <a:pt x="0" y="9843"/>
                  </a:lnTo>
                  <a:lnTo>
                    <a:pt x="0" y="11689"/>
                  </a:lnTo>
                  <a:lnTo>
                    <a:pt x="89" y="12577"/>
                  </a:lnTo>
                  <a:lnTo>
                    <a:pt x="356" y="13534"/>
                  </a:lnTo>
                  <a:lnTo>
                    <a:pt x="711" y="14423"/>
                  </a:lnTo>
                  <a:lnTo>
                    <a:pt x="1067" y="15380"/>
                  </a:lnTo>
                  <a:lnTo>
                    <a:pt x="1511" y="16268"/>
                  </a:lnTo>
                  <a:lnTo>
                    <a:pt x="2133" y="17089"/>
                  </a:lnTo>
                  <a:lnTo>
                    <a:pt x="2667" y="17909"/>
                  </a:lnTo>
                  <a:lnTo>
                    <a:pt x="3378" y="18729"/>
                  </a:lnTo>
                  <a:lnTo>
                    <a:pt x="5067" y="20028"/>
                  </a:lnTo>
                  <a:lnTo>
                    <a:pt x="6133" y="20575"/>
                  </a:lnTo>
                  <a:lnTo>
                    <a:pt x="7200" y="20985"/>
                  </a:lnTo>
                  <a:lnTo>
                    <a:pt x="8356" y="21327"/>
                  </a:lnTo>
                  <a:lnTo>
                    <a:pt x="9511" y="21532"/>
                  </a:lnTo>
                  <a:lnTo>
                    <a:pt x="10756" y="21600"/>
                  </a:lnTo>
                  <a:lnTo>
                    <a:pt x="12000" y="21532"/>
                  </a:lnTo>
                  <a:lnTo>
                    <a:pt x="13244" y="21327"/>
                  </a:lnTo>
                  <a:lnTo>
                    <a:pt x="14400" y="20985"/>
                  </a:lnTo>
                  <a:lnTo>
                    <a:pt x="15467" y="20575"/>
                  </a:lnTo>
                  <a:lnTo>
                    <a:pt x="16533" y="20028"/>
                  </a:lnTo>
                  <a:lnTo>
                    <a:pt x="17422" y="19413"/>
                  </a:lnTo>
                  <a:lnTo>
                    <a:pt x="18133" y="18729"/>
                  </a:lnTo>
                  <a:lnTo>
                    <a:pt x="18933" y="17909"/>
                  </a:lnTo>
                  <a:lnTo>
                    <a:pt x="19467" y="17089"/>
                  </a:lnTo>
                  <a:lnTo>
                    <a:pt x="20089" y="16268"/>
                  </a:lnTo>
                  <a:lnTo>
                    <a:pt x="20533" y="15380"/>
                  </a:lnTo>
                  <a:lnTo>
                    <a:pt x="20978" y="14423"/>
                  </a:lnTo>
                  <a:lnTo>
                    <a:pt x="21244" y="13534"/>
                  </a:lnTo>
                  <a:lnTo>
                    <a:pt x="21422" y="12577"/>
                  </a:lnTo>
                  <a:lnTo>
                    <a:pt x="21600" y="11689"/>
                  </a:lnTo>
                  <a:lnTo>
                    <a:pt x="21600" y="9843"/>
                  </a:lnTo>
                  <a:lnTo>
                    <a:pt x="21422" y="8886"/>
                  </a:lnTo>
                  <a:lnTo>
                    <a:pt x="21244" y="7997"/>
                  </a:lnTo>
                  <a:lnTo>
                    <a:pt x="20978" y="7041"/>
                  </a:lnTo>
                  <a:lnTo>
                    <a:pt x="20089" y="5263"/>
                  </a:lnTo>
                  <a:lnTo>
                    <a:pt x="19467" y="4375"/>
                  </a:lnTo>
                  <a:lnTo>
                    <a:pt x="18933" y="3623"/>
                  </a:lnTo>
                  <a:close/>
                  <a:moveTo>
                    <a:pt x="17333" y="17362"/>
                  </a:moveTo>
                  <a:lnTo>
                    <a:pt x="4356" y="17362"/>
                  </a:lnTo>
                  <a:lnTo>
                    <a:pt x="4356" y="14970"/>
                  </a:lnTo>
                  <a:lnTo>
                    <a:pt x="8622" y="14970"/>
                  </a:lnTo>
                  <a:lnTo>
                    <a:pt x="8622" y="7451"/>
                  </a:lnTo>
                  <a:lnTo>
                    <a:pt x="8533" y="7451"/>
                  </a:lnTo>
                  <a:lnTo>
                    <a:pt x="7911" y="8066"/>
                  </a:lnTo>
                  <a:lnTo>
                    <a:pt x="6756" y="8886"/>
                  </a:lnTo>
                  <a:lnTo>
                    <a:pt x="4178" y="6835"/>
                  </a:lnTo>
                  <a:lnTo>
                    <a:pt x="9156" y="3281"/>
                  </a:lnTo>
                  <a:lnTo>
                    <a:pt x="12978" y="3281"/>
                  </a:lnTo>
                  <a:lnTo>
                    <a:pt x="12978" y="14970"/>
                  </a:lnTo>
                  <a:lnTo>
                    <a:pt x="17333" y="14970"/>
                  </a:lnTo>
                  <a:lnTo>
                    <a:pt x="17333" y="17362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183496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145000" y="3962925"/>
            <a:ext cx="3828900" cy="189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3230"/>
              <a:t>Rola Portalu Potencjału </a:t>
            </a:r>
            <a:br>
              <a:rPr lang="pl-PL" sz="3230"/>
            </a:br>
            <a:r>
              <a:rPr lang="pl-PL" sz="3230"/>
              <a:t>w procesie kontraktowania</a:t>
            </a:r>
            <a:endParaRPr sz="3230"/>
          </a:p>
        </p:txBody>
      </p:sp>
      <p:sp>
        <p:nvSpPr>
          <p:cNvPr id="251" name="Google Shape;251;p26"/>
          <p:cNvSpPr txBox="1">
            <a:spLocks noGrp="1"/>
          </p:cNvSpPr>
          <p:nvPr>
            <p:ph type="body" idx="1"/>
          </p:nvPr>
        </p:nvSpPr>
        <p:spPr>
          <a:xfrm>
            <a:off x="530500" y="366525"/>
            <a:ext cx="4929000" cy="3202200"/>
          </a:xfrm>
          <a:prstGeom prst="rect">
            <a:avLst/>
          </a:prstGeom>
          <a:solidFill>
            <a:srgbClr val="F7A600">
              <a:alpha val="49800"/>
            </a:srgbClr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b="1"/>
              <a:t>UŻYTKOWNIK PORTALU</a:t>
            </a:r>
            <a:endParaRPr b="1"/>
          </a:p>
        </p:txBody>
      </p:sp>
      <p:sp>
        <p:nvSpPr>
          <p:cNvPr id="252" name="Google Shape;252;p26"/>
          <p:cNvSpPr txBox="1">
            <a:spLocks noGrp="1"/>
          </p:cNvSpPr>
          <p:nvPr>
            <p:ph type="body" idx="2"/>
          </p:nvPr>
        </p:nvSpPr>
        <p:spPr>
          <a:xfrm>
            <a:off x="4234400" y="4842075"/>
            <a:ext cx="7485000" cy="173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100"/>
              <a:t>Portal Potencjału jest aplikacją internetową stanowiącą element systemu informatycznego NFZ. </a:t>
            </a: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100"/>
              <a:t>Podstawową funkcją realizowaną przez Portal jest obsługa procesu wymiany dokumentów związanych z procesem kontraktowania </a:t>
            </a:r>
            <a:br>
              <a:rPr lang="pl-PL" sz="2100"/>
            </a:br>
            <a:r>
              <a:rPr lang="pl-PL" sz="2100"/>
              <a:t>i rozliczeń świadczeń.</a:t>
            </a:r>
            <a:endParaRPr sz="2100"/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6530050" y="346875"/>
            <a:ext cx="4977000" cy="3241500"/>
          </a:xfrm>
          <a:prstGeom prst="rect">
            <a:avLst/>
          </a:prstGeom>
          <a:solidFill>
            <a:srgbClr val="F7A600">
              <a:alpha val="49800"/>
            </a:srgbClr>
          </a:solidFill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b="1" u="sng"/>
              <a:t>PORTAL POTENCJAŁU</a:t>
            </a:r>
            <a:endParaRPr b="1" u="sng"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Dane podmiotu</a:t>
            </a:r>
            <a:endParaRPr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Struktura organizacyjna:</a:t>
            </a:r>
            <a:endParaRPr b="1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przedsiębiorstwa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jednostki organizacyjne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komórki organizacyjne (cz.VII, cz.VIII, profile)</a:t>
            </a:r>
            <a:endParaRPr sz="175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Struktura wykonawcza:</a:t>
            </a:r>
            <a:endParaRPr b="1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lokalizacje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miejsca wykonywania świadczeń</a:t>
            </a:r>
            <a:endParaRPr sz="175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Zasoby świadczeniodawcy:</a:t>
            </a:r>
            <a:endParaRPr b="1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sprzęt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środki transportu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pomieszczenia</a:t>
            </a:r>
            <a:endParaRPr sz="175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Personel</a:t>
            </a:r>
            <a:endParaRPr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Podwykonawcy</a:t>
            </a:r>
            <a:endParaRPr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Harmonogramy (komórek, personelu)</a:t>
            </a:r>
            <a:endParaRPr b="1"/>
          </a:p>
        </p:txBody>
      </p:sp>
      <p:graphicFrame>
        <p:nvGraphicFramePr>
          <p:cNvPr id="254" name="Google Shape;254;p26"/>
          <p:cNvGraphicFramePr/>
          <p:nvPr/>
        </p:nvGraphicFramePr>
        <p:xfrm>
          <a:off x="681350" y="997574"/>
          <a:ext cx="4448825" cy="2330800"/>
        </p:xfrm>
        <a:graphic>
          <a:graphicData uri="http://schemas.openxmlformats.org/drawingml/2006/table">
            <a:tbl>
              <a:tblPr firstRow="1" bandRow="1">
                <a:noFill/>
                <a:tableStyleId>{DC18B247-A3BC-4B99-B779-C1BEF2582450}</a:tableStyleId>
              </a:tblPr>
              <a:tblGrid>
                <a:gridCol w="132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Użytkownik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wniosek o rejestrację w systemie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 NFZ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generowanie konta użytkownika 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 NFZ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przekazanie pocztą login i hasło 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Użytkownik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utworzenie kont i upoważnień dla operatorów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Użytkownik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opis potencjału świadczeniodawcy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800" dirty="0"/>
              <a:t>Warunki dodatkowo oceniane</a:t>
            </a:r>
            <a:r>
              <a:rPr lang="pl-PL" sz="800" dirty="0"/>
              <a:t/>
            </a:r>
            <a:br>
              <a:rPr lang="pl-PL" sz="800" dirty="0"/>
            </a:br>
            <a:r>
              <a:rPr lang="pl-PL" sz="2310" dirty="0"/>
              <a:t/>
            </a:r>
            <a:br>
              <a:rPr lang="pl-PL" sz="2310" dirty="0"/>
            </a:br>
            <a:r>
              <a:rPr lang="pl-PL" sz="2000" dirty="0"/>
              <a:t>wg rozporządzenia Ministra Zdrowia z dnia 5 sierpnia 2016 r. w sprawie szczegółowych kryteriów wyboru ofert w postępowaniu w sprawie zawarcia umów o udzielanie świadczeń opieki zdrowotnej</a:t>
            </a:r>
            <a:endParaRPr sz="20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074863"/>
            <a:ext cx="11393400" cy="38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300" b="1" dirty="0"/>
              <a:t>§ 5 ust. 1</a:t>
            </a:r>
            <a:endParaRPr sz="23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dirty="0"/>
              <a:t>Oferent, który deklaruje spełnianie warunku podlegającego ocenie, jest obowiązany go spełniać w okresie związania ofertą oraz przez cały okres realizacji umowy, chyba że przepisy rozporządzenia stanowią inaczej.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300" b="1" dirty="0"/>
              <a:t>§ 5 ust. 2</a:t>
            </a:r>
            <a:endParaRPr sz="23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dirty="0"/>
              <a:t>Oferent, który zadeklarował spełnienie określonego warunku podlegającego ocenie jest obowiązany go spełniać dodatkowo ponad warunki realizacji świadczeń określone </a:t>
            </a:r>
            <a:br>
              <a:rPr lang="pl-PL" sz="2300" dirty="0"/>
            </a:br>
            <a:r>
              <a:rPr lang="pl-PL" sz="2300" dirty="0"/>
              <a:t>w rozporządzeniu koszykowym</a:t>
            </a:r>
            <a:endParaRPr sz="2300" dirty="0"/>
          </a:p>
        </p:txBody>
      </p:sp>
      <p:grpSp>
        <p:nvGrpSpPr>
          <p:cNvPr id="2" name="Grupa 1"/>
          <p:cNvGrpSpPr/>
          <p:nvPr/>
        </p:nvGrpSpPr>
        <p:grpSpPr>
          <a:xfrm>
            <a:off x="9455066" y="1286189"/>
            <a:ext cx="2441572" cy="1356527"/>
            <a:chOff x="9455066" y="1286189"/>
            <a:chExt cx="2441572" cy="1356527"/>
          </a:xfrm>
        </p:grpSpPr>
        <p:sp>
          <p:nvSpPr>
            <p:cNvPr id="6" name="Freeform 10"/>
            <p:cNvSpPr/>
            <p:nvPr/>
          </p:nvSpPr>
          <p:spPr>
            <a:xfrm>
              <a:off x="10529112" y="1286189"/>
              <a:ext cx="1367526" cy="135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7" y="8261"/>
                  </a:moveTo>
                  <a:lnTo>
                    <a:pt x="20915" y="8100"/>
                  </a:lnTo>
                  <a:lnTo>
                    <a:pt x="20673" y="7979"/>
                  </a:lnTo>
                  <a:lnTo>
                    <a:pt x="20391" y="7899"/>
                  </a:lnTo>
                  <a:lnTo>
                    <a:pt x="20109" y="7858"/>
                  </a:lnTo>
                  <a:lnTo>
                    <a:pt x="13701" y="7858"/>
                  </a:lnTo>
                  <a:lnTo>
                    <a:pt x="13701" y="1169"/>
                  </a:lnTo>
                  <a:lnTo>
                    <a:pt x="13621" y="887"/>
                  </a:lnTo>
                  <a:lnTo>
                    <a:pt x="13500" y="645"/>
                  </a:lnTo>
                  <a:lnTo>
                    <a:pt x="13299" y="443"/>
                  </a:lnTo>
                  <a:lnTo>
                    <a:pt x="13057" y="242"/>
                  </a:lnTo>
                  <a:lnTo>
                    <a:pt x="12855" y="81"/>
                  </a:lnTo>
                  <a:lnTo>
                    <a:pt x="12533" y="0"/>
                  </a:lnTo>
                  <a:lnTo>
                    <a:pt x="9027" y="0"/>
                  </a:lnTo>
                  <a:lnTo>
                    <a:pt x="8745" y="81"/>
                  </a:lnTo>
                  <a:lnTo>
                    <a:pt x="8503" y="242"/>
                  </a:lnTo>
                  <a:lnTo>
                    <a:pt x="8261" y="443"/>
                  </a:lnTo>
                  <a:lnTo>
                    <a:pt x="8100" y="645"/>
                  </a:lnTo>
                  <a:lnTo>
                    <a:pt x="7979" y="887"/>
                  </a:lnTo>
                  <a:lnTo>
                    <a:pt x="7858" y="1169"/>
                  </a:lnTo>
                  <a:lnTo>
                    <a:pt x="7818" y="1491"/>
                  </a:lnTo>
                  <a:lnTo>
                    <a:pt x="7818" y="7858"/>
                  </a:lnTo>
                  <a:lnTo>
                    <a:pt x="1491" y="7858"/>
                  </a:lnTo>
                  <a:lnTo>
                    <a:pt x="1169" y="7899"/>
                  </a:lnTo>
                  <a:lnTo>
                    <a:pt x="927" y="7979"/>
                  </a:lnTo>
                  <a:lnTo>
                    <a:pt x="645" y="8100"/>
                  </a:lnTo>
                  <a:lnTo>
                    <a:pt x="443" y="8261"/>
                  </a:lnTo>
                  <a:lnTo>
                    <a:pt x="201" y="8503"/>
                  </a:lnTo>
                  <a:lnTo>
                    <a:pt x="81" y="8745"/>
                  </a:lnTo>
                  <a:lnTo>
                    <a:pt x="0" y="9027"/>
                  </a:lnTo>
                  <a:lnTo>
                    <a:pt x="0" y="12533"/>
                  </a:lnTo>
                  <a:lnTo>
                    <a:pt x="81" y="12855"/>
                  </a:lnTo>
                  <a:lnTo>
                    <a:pt x="201" y="13057"/>
                  </a:lnTo>
                  <a:lnTo>
                    <a:pt x="443" y="13339"/>
                  </a:lnTo>
                  <a:lnTo>
                    <a:pt x="645" y="13500"/>
                  </a:lnTo>
                  <a:lnTo>
                    <a:pt x="927" y="13621"/>
                  </a:lnTo>
                  <a:lnTo>
                    <a:pt x="1169" y="13701"/>
                  </a:lnTo>
                  <a:lnTo>
                    <a:pt x="7818" y="13701"/>
                  </a:lnTo>
                  <a:lnTo>
                    <a:pt x="7818" y="20109"/>
                  </a:lnTo>
                  <a:lnTo>
                    <a:pt x="7858" y="20431"/>
                  </a:lnTo>
                  <a:lnTo>
                    <a:pt x="7979" y="20673"/>
                  </a:lnTo>
                  <a:lnTo>
                    <a:pt x="8100" y="20955"/>
                  </a:lnTo>
                  <a:lnTo>
                    <a:pt x="8261" y="21157"/>
                  </a:lnTo>
                  <a:lnTo>
                    <a:pt x="8745" y="21479"/>
                  </a:lnTo>
                  <a:lnTo>
                    <a:pt x="9027" y="21560"/>
                  </a:lnTo>
                  <a:lnTo>
                    <a:pt x="9309" y="21600"/>
                  </a:lnTo>
                  <a:lnTo>
                    <a:pt x="12291" y="21600"/>
                  </a:lnTo>
                  <a:lnTo>
                    <a:pt x="12533" y="21560"/>
                  </a:lnTo>
                  <a:lnTo>
                    <a:pt x="12855" y="21479"/>
                  </a:lnTo>
                  <a:lnTo>
                    <a:pt x="13057" y="21318"/>
                  </a:lnTo>
                  <a:lnTo>
                    <a:pt x="13299" y="21157"/>
                  </a:lnTo>
                  <a:lnTo>
                    <a:pt x="13500" y="20955"/>
                  </a:lnTo>
                  <a:lnTo>
                    <a:pt x="13621" y="20673"/>
                  </a:lnTo>
                  <a:lnTo>
                    <a:pt x="13701" y="20431"/>
                  </a:lnTo>
                  <a:lnTo>
                    <a:pt x="13701" y="13701"/>
                  </a:lnTo>
                  <a:lnTo>
                    <a:pt x="20391" y="13701"/>
                  </a:lnTo>
                  <a:lnTo>
                    <a:pt x="20673" y="13621"/>
                  </a:lnTo>
                  <a:lnTo>
                    <a:pt x="20915" y="13500"/>
                  </a:lnTo>
                  <a:lnTo>
                    <a:pt x="21157" y="13339"/>
                  </a:lnTo>
                  <a:lnTo>
                    <a:pt x="21318" y="13057"/>
                  </a:lnTo>
                  <a:lnTo>
                    <a:pt x="21439" y="12855"/>
                  </a:lnTo>
                  <a:lnTo>
                    <a:pt x="21560" y="12533"/>
                  </a:lnTo>
                  <a:lnTo>
                    <a:pt x="21600" y="12291"/>
                  </a:lnTo>
                  <a:lnTo>
                    <a:pt x="21600" y="9309"/>
                  </a:lnTo>
                  <a:lnTo>
                    <a:pt x="21560" y="9027"/>
                  </a:lnTo>
                  <a:lnTo>
                    <a:pt x="21439" y="8745"/>
                  </a:lnTo>
                  <a:lnTo>
                    <a:pt x="21318" y="8503"/>
                  </a:lnTo>
                  <a:lnTo>
                    <a:pt x="21157" y="8261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7" name="Freeform 99"/>
            <p:cNvSpPr/>
            <p:nvPr/>
          </p:nvSpPr>
          <p:spPr>
            <a:xfrm rot="5400000">
              <a:off x="9572157" y="1573734"/>
              <a:ext cx="645616" cy="87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0" y="7284"/>
                  </a:moveTo>
                  <a:lnTo>
                    <a:pt x="20195" y="7031"/>
                  </a:lnTo>
                  <a:lnTo>
                    <a:pt x="19529" y="6651"/>
                  </a:lnTo>
                  <a:lnTo>
                    <a:pt x="19122" y="6493"/>
                  </a:lnTo>
                  <a:lnTo>
                    <a:pt x="18715" y="6398"/>
                  </a:lnTo>
                  <a:lnTo>
                    <a:pt x="18345" y="6303"/>
                  </a:lnTo>
                  <a:lnTo>
                    <a:pt x="17901" y="6239"/>
                  </a:lnTo>
                  <a:lnTo>
                    <a:pt x="17421" y="6239"/>
                  </a:lnTo>
                  <a:lnTo>
                    <a:pt x="17125" y="6081"/>
                  </a:lnTo>
                  <a:lnTo>
                    <a:pt x="16829" y="5954"/>
                  </a:lnTo>
                  <a:lnTo>
                    <a:pt x="16533" y="5796"/>
                  </a:lnTo>
                  <a:lnTo>
                    <a:pt x="16200" y="5701"/>
                  </a:lnTo>
                  <a:lnTo>
                    <a:pt x="15904" y="5638"/>
                  </a:lnTo>
                  <a:lnTo>
                    <a:pt x="15571" y="5574"/>
                  </a:lnTo>
                  <a:lnTo>
                    <a:pt x="15275" y="5543"/>
                  </a:lnTo>
                  <a:lnTo>
                    <a:pt x="14573" y="5543"/>
                  </a:lnTo>
                  <a:lnTo>
                    <a:pt x="14314" y="5574"/>
                  </a:lnTo>
                  <a:lnTo>
                    <a:pt x="13907" y="5384"/>
                  </a:lnTo>
                  <a:lnTo>
                    <a:pt x="13463" y="5257"/>
                  </a:lnTo>
                  <a:lnTo>
                    <a:pt x="13056" y="5162"/>
                  </a:lnTo>
                  <a:lnTo>
                    <a:pt x="12612" y="5131"/>
                  </a:lnTo>
                  <a:lnTo>
                    <a:pt x="12612" y="3072"/>
                  </a:lnTo>
                  <a:lnTo>
                    <a:pt x="12575" y="2755"/>
                  </a:lnTo>
                  <a:lnTo>
                    <a:pt x="12538" y="2502"/>
                  </a:lnTo>
                  <a:lnTo>
                    <a:pt x="12464" y="2185"/>
                  </a:lnTo>
                  <a:lnTo>
                    <a:pt x="12353" y="1900"/>
                  </a:lnTo>
                  <a:lnTo>
                    <a:pt x="12168" y="1647"/>
                  </a:lnTo>
                  <a:lnTo>
                    <a:pt x="12021" y="1394"/>
                  </a:lnTo>
                  <a:lnTo>
                    <a:pt x="11799" y="1140"/>
                  </a:lnTo>
                  <a:lnTo>
                    <a:pt x="11281" y="697"/>
                  </a:lnTo>
                  <a:lnTo>
                    <a:pt x="10985" y="507"/>
                  </a:lnTo>
                  <a:lnTo>
                    <a:pt x="10689" y="380"/>
                  </a:lnTo>
                  <a:lnTo>
                    <a:pt x="10393" y="222"/>
                  </a:lnTo>
                  <a:lnTo>
                    <a:pt x="10060" y="127"/>
                  </a:lnTo>
                  <a:lnTo>
                    <a:pt x="9690" y="63"/>
                  </a:lnTo>
                  <a:lnTo>
                    <a:pt x="9358" y="32"/>
                  </a:lnTo>
                  <a:lnTo>
                    <a:pt x="8988" y="0"/>
                  </a:lnTo>
                  <a:lnTo>
                    <a:pt x="8618" y="32"/>
                  </a:lnTo>
                  <a:lnTo>
                    <a:pt x="8322" y="63"/>
                  </a:lnTo>
                  <a:lnTo>
                    <a:pt x="7952" y="127"/>
                  </a:lnTo>
                  <a:lnTo>
                    <a:pt x="7619" y="222"/>
                  </a:lnTo>
                  <a:lnTo>
                    <a:pt x="7360" y="380"/>
                  </a:lnTo>
                  <a:lnTo>
                    <a:pt x="7027" y="507"/>
                  </a:lnTo>
                  <a:lnTo>
                    <a:pt x="6732" y="697"/>
                  </a:lnTo>
                  <a:lnTo>
                    <a:pt x="6214" y="1140"/>
                  </a:lnTo>
                  <a:lnTo>
                    <a:pt x="5992" y="1394"/>
                  </a:lnTo>
                  <a:lnTo>
                    <a:pt x="5844" y="1647"/>
                  </a:lnTo>
                  <a:lnTo>
                    <a:pt x="5659" y="1900"/>
                  </a:lnTo>
                  <a:lnTo>
                    <a:pt x="5548" y="2185"/>
                  </a:lnTo>
                  <a:lnTo>
                    <a:pt x="5474" y="2502"/>
                  </a:lnTo>
                  <a:lnTo>
                    <a:pt x="5437" y="2755"/>
                  </a:lnTo>
                  <a:lnTo>
                    <a:pt x="5400" y="3072"/>
                  </a:lnTo>
                  <a:lnTo>
                    <a:pt x="5400" y="7570"/>
                  </a:lnTo>
                  <a:lnTo>
                    <a:pt x="4993" y="7474"/>
                  </a:lnTo>
                  <a:lnTo>
                    <a:pt x="4549" y="7379"/>
                  </a:lnTo>
                  <a:lnTo>
                    <a:pt x="3588" y="7316"/>
                  </a:lnTo>
                  <a:lnTo>
                    <a:pt x="3181" y="7348"/>
                  </a:lnTo>
                  <a:lnTo>
                    <a:pt x="2811" y="7379"/>
                  </a:lnTo>
                  <a:lnTo>
                    <a:pt x="2441" y="7443"/>
                  </a:lnTo>
                  <a:lnTo>
                    <a:pt x="2071" y="7570"/>
                  </a:lnTo>
                  <a:lnTo>
                    <a:pt x="1738" y="7728"/>
                  </a:lnTo>
                  <a:lnTo>
                    <a:pt x="1479" y="7886"/>
                  </a:lnTo>
                  <a:lnTo>
                    <a:pt x="1184" y="8076"/>
                  </a:lnTo>
                  <a:lnTo>
                    <a:pt x="962" y="8298"/>
                  </a:lnTo>
                  <a:lnTo>
                    <a:pt x="703" y="8583"/>
                  </a:lnTo>
                  <a:lnTo>
                    <a:pt x="518" y="8805"/>
                  </a:lnTo>
                  <a:lnTo>
                    <a:pt x="222" y="9438"/>
                  </a:lnTo>
                  <a:lnTo>
                    <a:pt x="111" y="9723"/>
                  </a:lnTo>
                  <a:lnTo>
                    <a:pt x="37" y="10420"/>
                  </a:lnTo>
                  <a:lnTo>
                    <a:pt x="0" y="10800"/>
                  </a:lnTo>
                  <a:lnTo>
                    <a:pt x="37" y="10990"/>
                  </a:lnTo>
                  <a:lnTo>
                    <a:pt x="74" y="11243"/>
                  </a:lnTo>
                  <a:lnTo>
                    <a:pt x="222" y="11623"/>
                  </a:lnTo>
                  <a:lnTo>
                    <a:pt x="407" y="11813"/>
                  </a:lnTo>
                  <a:lnTo>
                    <a:pt x="555" y="12004"/>
                  </a:lnTo>
                  <a:lnTo>
                    <a:pt x="703" y="12130"/>
                  </a:lnTo>
                  <a:lnTo>
                    <a:pt x="962" y="12289"/>
                  </a:lnTo>
                  <a:lnTo>
                    <a:pt x="1849" y="12795"/>
                  </a:lnTo>
                  <a:lnTo>
                    <a:pt x="2330" y="12985"/>
                  </a:lnTo>
                  <a:lnTo>
                    <a:pt x="2848" y="13239"/>
                  </a:lnTo>
                  <a:lnTo>
                    <a:pt x="3366" y="13429"/>
                  </a:lnTo>
                  <a:lnTo>
                    <a:pt x="3699" y="13650"/>
                  </a:lnTo>
                  <a:lnTo>
                    <a:pt x="4105" y="13840"/>
                  </a:lnTo>
                  <a:lnTo>
                    <a:pt x="4549" y="14157"/>
                  </a:lnTo>
                  <a:lnTo>
                    <a:pt x="5030" y="14442"/>
                  </a:lnTo>
                  <a:lnTo>
                    <a:pt x="5548" y="14822"/>
                  </a:lnTo>
                  <a:lnTo>
                    <a:pt x="5622" y="14854"/>
                  </a:lnTo>
                  <a:lnTo>
                    <a:pt x="6066" y="15234"/>
                  </a:lnTo>
                  <a:lnTo>
                    <a:pt x="6177" y="15361"/>
                  </a:lnTo>
                  <a:lnTo>
                    <a:pt x="6399" y="15487"/>
                  </a:lnTo>
                  <a:lnTo>
                    <a:pt x="6695" y="15741"/>
                  </a:lnTo>
                  <a:lnTo>
                    <a:pt x="6842" y="15899"/>
                  </a:lnTo>
                  <a:lnTo>
                    <a:pt x="7064" y="16152"/>
                  </a:lnTo>
                  <a:lnTo>
                    <a:pt x="7138" y="16311"/>
                  </a:lnTo>
                  <a:lnTo>
                    <a:pt x="7212" y="16564"/>
                  </a:lnTo>
                  <a:lnTo>
                    <a:pt x="7212" y="20333"/>
                  </a:lnTo>
                  <a:lnTo>
                    <a:pt x="7360" y="20650"/>
                  </a:lnTo>
                  <a:lnTo>
                    <a:pt x="7508" y="20872"/>
                  </a:lnTo>
                  <a:lnTo>
                    <a:pt x="7730" y="21125"/>
                  </a:lnTo>
                  <a:lnTo>
                    <a:pt x="8026" y="21315"/>
                  </a:lnTo>
                  <a:lnTo>
                    <a:pt x="8322" y="21473"/>
                  </a:lnTo>
                  <a:lnTo>
                    <a:pt x="8655" y="21568"/>
                  </a:lnTo>
                  <a:lnTo>
                    <a:pt x="9025" y="21600"/>
                  </a:lnTo>
                  <a:lnTo>
                    <a:pt x="18012" y="21600"/>
                  </a:lnTo>
                  <a:lnTo>
                    <a:pt x="18382" y="21568"/>
                  </a:lnTo>
                  <a:lnTo>
                    <a:pt x="18678" y="21473"/>
                  </a:lnTo>
                  <a:lnTo>
                    <a:pt x="19011" y="21315"/>
                  </a:lnTo>
                  <a:lnTo>
                    <a:pt x="19307" y="21125"/>
                  </a:lnTo>
                  <a:lnTo>
                    <a:pt x="19529" y="20872"/>
                  </a:lnTo>
                  <a:lnTo>
                    <a:pt x="19677" y="20650"/>
                  </a:lnTo>
                  <a:lnTo>
                    <a:pt x="19788" y="20333"/>
                  </a:lnTo>
                  <a:lnTo>
                    <a:pt x="19825" y="20016"/>
                  </a:lnTo>
                  <a:lnTo>
                    <a:pt x="19825" y="16564"/>
                  </a:lnTo>
                  <a:lnTo>
                    <a:pt x="19862" y="16121"/>
                  </a:lnTo>
                  <a:lnTo>
                    <a:pt x="20010" y="15551"/>
                  </a:lnTo>
                  <a:lnTo>
                    <a:pt x="20305" y="14791"/>
                  </a:lnTo>
                  <a:lnTo>
                    <a:pt x="20638" y="13872"/>
                  </a:lnTo>
                  <a:lnTo>
                    <a:pt x="20897" y="13334"/>
                  </a:lnTo>
                  <a:lnTo>
                    <a:pt x="21267" y="12257"/>
                  </a:lnTo>
                  <a:lnTo>
                    <a:pt x="21489" y="11307"/>
                  </a:lnTo>
                  <a:lnTo>
                    <a:pt x="21563" y="10863"/>
                  </a:lnTo>
                  <a:lnTo>
                    <a:pt x="21600" y="10420"/>
                  </a:lnTo>
                  <a:lnTo>
                    <a:pt x="21600" y="9596"/>
                  </a:lnTo>
                  <a:lnTo>
                    <a:pt x="21563" y="9185"/>
                  </a:lnTo>
                  <a:lnTo>
                    <a:pt x="21452" y="8805"/>
                  </a:lnTo>
                  <a:lnTo>
                    <a:pt x="21341" y="8456"/>
                  </a:lnTo>
                  <a:lnTo>
                    <a:pt x="20971" y="7823"/>
                  </a:lnTo>
                  <a:lnTo>
                    <a:pt x="20786" y="7538"/>
                  </a:lnTo>
                  <a:lnTo>
                    <a:pt x="20490" y="7284"/>
                  </a:lnTo>
                  <a:close/>
                  <a:moveTo>
                    <a:pt x="17716" y="19826"/>
                  </a:moveTo>
                  <a:lnTo>
                    <a:pt x="17605" y="19921"/>
                  </a:lnTo>
                  <a:lnTo>
                    <a:pt x="17458" y="19985"/>
                  </a:lnTo>
                  <a:lnTo>
                    <a:pt x="17310" y="20016"/>
                  </a:lnTo>
                  <a:lnTo>
                    <a:pt x="16940" y="20016"/>
                  </a:lnTo>
                  <a:lnTo>
                    <a:pt x="16792" y="19985"/>
                  </a:lnTo>
                  <a:lnTo>
                    <a:pt x="16607" y="19921"/>
                  </a:lnTo>
                  <a:lnTo>
                    <a:pt x="16496" y="19826"/>
                  </a:lnTo>
                  <a:lnTo>
                    <a:pt x="16385" y="19700"/>
                  </a:lnTo>
                  <a:lnTo>
                    <a:pt x="16311" y="19541"/>
                  </a:lnTo>
                  <a:lnTo>
                    <a:pt x="16200" y="19415"/>
                  </a:lnTo>
                  <a:lnTo>
                    <a:pt x="16200" y="19098"/>
                  </a:lnTo>
                  <a:lnTo>
                    <a:pt x="16311" y="18971"/>
                  </a:lnTo>
                  <a:lnTo>
                    <a:pt x="16385" y="18876"/>
                  </a:lnTo>
                  <a:lnTo>
                    <a:pt x="16496" y="18718"/>
                  </a:lnTo>
                  <a:lnTo>
                    <a:pt x="16607" y="18623"/>
                  </a:lnTo>
                  <a:lnTo>
                    <a:pt x="16792" y="18560"/>
                  </a:lnTo>
                  <a:lnTo>
                    <a:pt x="16940" y="18528"/>
                  </a:lnTo>
                  <a:lnTo>
                    <a:pt x="17125" y="18496"/>
                  </a:lnTo>
                  <a:lnTo>
                    <a:pt x="17310" y="18528"/>
                  </a:lnTo>
                  <a:lnTo>
                    <a:pt x="17458" y="18560"/>
                  </a:lnTo>
                  <a:lnTo>
                    <a:pt x="17605" y="18623"/>
                  </a:lnTo>
                  <a:lnTo>
                    <a:pt x="17716" y="18718"/>
                  </a:lnTo>
                  <a:lnTo>
                    <a:pt x="17864" y="18876"/>
                  </a:lnTo>
                  <a:lnTo>
                    <a:pt x="17938" y="18971"/>
                  </a:lnTo>
                  <a:lnTo>
                    <a:pt x="18012" y="19098"/>
                  </a:lnTo>
                  <a:lnTo>
                    <a:pt x="18012" y="19415"/>
                  </a:lnTo>
                  <a:lnTo>
                    <a:pt x="17938" y="19541"/>
                  </a:lnTo>
                  <a:lnTo>
                    <a:pt x="17864" y="19700"/>
                  </a:lnTo>
                  <a:lnTo>
                    <a:pt x="17716" y="19826"/>
                  </a:lnTo>
                  <a:close/>
                  <a:moveTo>
                    <a:pt x="19381" y="12225"/>
                  </a:moveTo>
                  <a:lnTo>
                    <a:pt x="19122" y="12827"/>
                  </a:lnTo>
                  <a:lnTo>
                    <a:pt x="18937" y="13397"/>
                  </a:lnTo>
                  <a:lnTo>
                    <a:pt x="18678" y="13967"/>
                  </a:lnTo>
                  <a:lnTo>
                    <a:pt x="18456" y="14569"/>
                  </a:lnTo>
                  <a:lnTo>
                    <a:pt x="18271" y="15107"/>
                  </a:lnTo>
                  <a:lnTo>
                    <a:pt x="18123" y="15646"/>
                  </a:lnTo>
                  <a:lnTo>
                    <a:pt x="18049" y="16121"/>
                  </a:lnTo>
                  <a:lnTo>
                    <a:pt x="18012" y="16564"/>
                  </a:lnTo>
                  <a:lnTo>
                    <a:pt x="18012" y="16944"/>
                  </a:lnTo>
                  <a:lnTo>
                    <a:pt x="9025" y="16944"/>
                  </a:lnTo>
                  <a:lnTo>
                    <a:pt x="9025" y="16564"/>
                  </a:lnTo>
                  <a:lnTo>
                    <a:pt x="8988" y="16374"/>
                  </a:lnTo>
                  <a:lnTo>
                    <a:pt x="8914" y="15931"/>
                  </a:lnTo>
                  <a:lnTo>
                    <a:pt x="8840" y="15709"/>
                  </a:lnTo>
                  <a:lnTo>
                    <a:pt x="8692" y="15519"/>
                  </a:lnTo>
                  <a:lnTo>
                    <a:pt x="8544" y="15297"/>
                  </a:lnTo>
                  <a:lnTo>
                    <a:pt x="8396" y="15107"/>
                  </a:lnTo>
                  <a:lnTo>
                    <a:pt x="8211" y="14886"/>
                  </a:lnTo>
                  <a:lnTo>
                    <a:pt x="7989" y="14664"/>
                  </a:lnTo>
                  <a:lnTo>
                    <a:pt x="7656" y="14379"/>
                  </a:lnTo>
                  <a:lnTo>
                    <a:pt x="7212" y="14094"/>
                  </a:lnTo>
                  <a:lnTo>
                    <a:pt x="6695" y="13682"/>
                  </a:lnTo>
                  <a:lnTo>
                    <a:pt x="6140" y="13270"/>
                  </a:lnTo>
                  <a:lnTo>
                    <a:pt x="5622" y="12922"/>
                  </a:lnTo>
                  <a:lnTo>
                    <a:pt x="5141" y="12574"/>
                  </a:lnTo>
                  <a:lnTo>
                    <a:pt x="4660" y="12352"/>
                  </a:lnTo>
                  <a:lnTo>
                    <a:pt x="4327" y="12130"/>
                  </a:lnTo>
                  <a:lnTo>
                    <a:pt x="2922" y="11528"/>
                  </a:lnTo>
                  <a:lnTo>
                    <a:pt x="2293" y="11212"/>
                  </a:lnTo>
                  <a:lnTo>
                    <a:pt x="2071" y="11085"/>
                  </a:lnTo>
                  <a:lnTo>
                    <a:pt x="1923" y="10958"/>
                  </a:lnTo>
                  <a:lnTo>
                    <a:pt x="1849" y="10863"/>
                  </a:lnTo>
                  <a:lnTo>
                    <a:pt x="1812" y="10800"/>
                  </a:lnTo>
                  <a:lnTo>
                    <a:pt x="1849" y="10388"/>
                  </a:lnTo>
                  <a:lnTo>
                    <a:pt x="1923" y="10008"/>
                  </a:lnTo>
                  <a:lnTo>
                    <a:pt x="2034" y="9691"/>
                  </a:lnTo>
                  <a:lnTo>
                    <a:pt x="2219" y="9406"/>
                  </a:lnTo>
                  <a:lnTo>
                    <a:pt x="2367" y="9248"/>
                  </a:lnTo>
                  <a:lnTo>
                    <a:pt x="2478" y="9153"/>
                  </a:lnTo>
                  <a:lnTo>
                    <a:pt x="2626" y="9090"/>
                  </a:lnTo>
                  <a:lnTo>
                    <a:pt x="2811" y="8995"/>
                  </a:lnTo>
                  <a:lnTo>
                    <a:pt x="2959" y="8963"/>
                  </a:lnTo>
                  <a:lnTo>
                    <a:pt x="3144" y="8868"/>
                  </a:lnTo>
                  <a:lnTo>
                    <a:pt x="3403" y="8868"/>
                  </a:lnTo>
                  <a:lnTo>
                    <a:pt x="3588" y="8836"/>
                  </a:lnTo>
                  <a:lnTo>
                    <a:pt x="3921" y="8868"/>
                  </a:lnTo>
                  <a:lnTo>
                    <a:pt x="4179" y="8931"/>
                  </a:lnTo>
                  <a:lnTo>
                    <a:pt x="4512" y="8963"/>
                  </a:lnTo>
                  <a:lnTo>
                    <a:pt x="4808" y="9058"/>
                  </a:lnTo>
                  <a:lnTo>
                    <a:pt x="5326" y="9216"/>
                  </a:lnTo>
                  <a:lnTo>
                    <a:pt x="5733" y="9438"/>
                  </a:lnTo>
                  <a:lnTo>
                    <a:pt x="6140" y="9628"/>
                  </a:lnTo>
                  <a:lnTo>
                    <a:pt x="6510" y="9850"/>
                  </a:lnTo>
                  <a:lnTo>
                    <a:pt x="6695" y="9913"/>
                  </a:lnTo>
                  <a:lnTo>
                    <a:pt x="6916" y="9977"/>
                  </a:lnTo>
                  <a:lnTo>
                    <a:pt x="7064" y="10008"/>
                  </a:lnTo>
                  <a:lnTo>
                    <a:pt x="7212" y="10008"/>
                  </a:lnTo>
                  <a:lnTo>
                    <a:pt x="7212" y="2787"/>
                  </a:lnTo>
                  <a:lnTo>
                    <a:pt x="7360" y="2534"/>
                  </a:lnTo>
                  <a:lnTo>
                    <a:pt x="7508" y="2249"/>
                  </a:lnTo>
                  <a:lnTo>
                    <a:pt x="7730" y="1995"/>
                  </a:lnTo>
                  <a:lnTo>
                    <a:pt x="8026" y="1805"/>
                  </a:lnTo>
                  <a:lnTo>
                    <a:pt x="8359" y="1679"/>
                  </a:lnTo>
                  <a:lnTo>
                    <a:pt x="8655" y="1552"/>
                  </a:lnTo>
                  <a:lnTo>
                    <a:pt x="9025" y="1520"/>
                  </a:lnTo>
                  <a:lnTo>
                    <a:pt x="9358" y="1552"/>
                  </a:lnTo>
                  <a:lnTo>
                    <a:pt x="9690" y="1679"/>
                  </a:lnTo>
                  <a:lnTo>
                    <a:pt x="9986" y="1805"/>
                  </a:lnTo>
                  <a:lnTo>
                    <a:pt x="10282" y="1995"/>
                  </a:lnTo>
                  <a:lnTo>
                    <a:pt x="10504" y="2249"/>
                  </a:lnTo>
                  <a:lnTo>
                    <a:pt x="10652" y="2502"/>
                  </a:lnTo>
                  <a:lnTo>
                    <a:pt x="10800" y="2787"/>
                  </a:lnTo>
                  <a:lnTo>
                    <a:pt x="10837" y="3072"/>
                  </a:lnTo>
                  <a:lnTo>
                    <a:pt x="10837" y="7063"/>
                  </a:lnTo>
                  <a:lnTo>
                    <a:pt x="11096" y="6904"/>
                  </a:lnTo>
                  <a:lnTo>
                    <a:pt x="11466" y="6778"/>
                  </a:lnTo>
                  <a:lnTo>
                    <a:pt x="11910" y="6683"/>
                  </a:lnTo>
                  <a:lnTo>
                    <a:pt x="12279" y="6651"/>
                  </a:lnTo>
                  <a:lnTo>
                    <a:pt x="12501" y="6651"/>
                  </a:lnTo>
                  <a:lnTo>
                    <a:pt x="12945" y="6714"/>
                  </a:lnTo>
                  <a:lnTo>
                    <a:pt x="13389" y="6904"/>
                  </a:lnTo>
                  <a:lnTo>
                    <a:pt x="13574" y="6999"/>
                  </a:lnTo>
                  <a:lnTo>
                    <a:pt x="13722" y="7126"/>
                  </a:lnTo>
                  <a:lnTo>
                    <a:pt x="13944" y="7284"/>
                  </a:lnTo>
                  <a:lnTo>
                    <a:pt x="14166" y="7221"/>
                  </a:lnTo>
                  <a:lnTo>
                    <a:pt x="14425" y="7126"/>
                  </a:lnTo>
                  <a:lnTo>
                    <a:pt x="14647" y="7063"/>
                  </a:lnTo>
                  <a:lnTo>
                    <a:pt x="15164" y="7063"/>
                  </a:lnTo>
                  <a:lnTo>
                    <a:pt x="15423" y="7126"/>
                  </a:lnTo>
                  <a:lnTo>
                    <a:pt x="15682" y="7158"/>
                  </a:lnTo>
                  <a:lnTo>
                    <a:pt x="15941" y="7284"/>
                  </a:lnTo>
                  <a:lnTo>
                    <a:pt x="16163" y="7411"/>
                  </a:lnTo>
                  <a:lnTo>
                    <a:pt x="16385" y="7506"/>
                  </a:lnTo>
                  <a:lnTo>
                    <a:pt x="16533" y="7696"/>
                  </a:lnTo>
                  <a:lnTo>
                    <a:pt x="16681" y="7855"/>
                  </a:lnTo>
                  <a:lnTo>
                    <a:pt x="17088" y="7823"/>
                  </a:lnTo>
                  <a:lnTo>
                    <a:pt x="17458" y="7791"/>
                  </a:lnTo>
                  <a:lnTo>
                    <a:pt x="17716" y="7791"/>
                  </a:lnTo>
                  <a:lnTo>
                    <a:pt x="18012" y="7823"/>
                  </a:lnTo>
                  <a:lnTo>
                    <a:pt x="18271" y="7855"/>
                  </a:lnTo>
                  <a:lnTo>
                    <a:pt x="18493" y="7918"/>
                  </a:lnTo>
                  <a:lnTo>
                    <a:pt x="18678" y="8013"/>
                  </a:lnTo>
                  <a:lnTo>
                    <a:pt x="18900" y="8140"/>
                  </a:lnTo>
                  <a:lnTo>
                    <a:pt x="19085" y="8235"/>
                  </a:lnTo>
                  <a:lnTo>
                    <a:pt x="19196" y="8361"/>
                  </a:lnTo>
                  <a:lnTo>
                    <a:pt x="19381" y="8520"/>
                  </a:lnTo>
                  <a:lnTo>
                    <a:pt x="19492" y="8678"/>
                  </a:lnTo>
                  <a:lnTo>
                    <a:pt x="19566" y="8868"/>
                  </a:lnTo>
                  <a:lnTo>
                    <a:pt x="19677" y="9090"/>
                  </a:lnTo>
                  <a:lnTo>
                    <a:pt x="19714" y="9280"/>
                  </a:lnTo>
                  <a:lnTo>
                    <a:pt x="19788" y="9533"/>
                  </a:lnTo>
                  <a:lnTo>
                    <a:pt x="19825" y="9818"/>
                  </a:lnTo>
                  <a:lnTo>
                    <a:pt x="19825" y="10072"/>
                  </a:lnTo>
                  <a:lnTo>
                    <a:pt x="19788" y="10547"/>
                  </a:lnTo>
                  <a:lnTo>
                    <a:pt x="19677" y="11117"/>
                  </a:lnTo>
                  <a:lnTo>
                    <a:pt x="19566" y="11655"/>
                  </a:lnTo>
                  <a:lnTo>
                    <a:pt x="19381" y="12225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2117128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0"/>
          <p:cNvSpPr>
            <a:spLocks noGrp="1"/>
          </p:cNvSpPr>
          <p:nvPr>
            <p:ph type="dgm" idx="2"/>
          </p:nvPr>
        </p:nvSpPr>
        <p:spPr>
          <a:xfrm>
            <a:off x="503250" y="462975"/>
            <a:ext cx="10666200" cy="552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pl-PL" sz="2300" dirty="0"/>
              <a:t>Szczegółowe parametry kryteriów oceny ofert określa Rozporządzenie Ministra Zdrowia z dnia 5 sierpnia 2016 r. w sprawie szczegółowych kryteriów wyboru ofert w postępowaniu w sprawie zawarcia umów o udzielanie świadczeń opieki zdrowotnej (Dz.U. z 2016, poz. 1372  z </a:t>
            </a:r>
            <a:r>
              <a:rPr lang="pl-PL" sz="2300" dirty="0" err="1"/>
              <a:t>późn</a:t>
            </a:r>
            <a:r>
              <a:rPr lang="pl-PL" sz="2300" dirty="0"/>
              <a:t>. zm.).</a:t>
            </a:r>
            <a:endParaRPr sz="23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pl-PL" sz="2300" dirty="0"/>
              <a:t>Proces oceny oferty wg kryteriów oceny wspomagany jest przez system informatyczny. Właściwe formularze ofertowe z nośnika elektronicznego przekazanego przez świadczeniodawcę w toku postępowania zostają zaimplementowane do odpowiedniej aplikacji, która przypisuje poszczególnym parametrom oceny właściwą liczbę punktów jednostkowych odpowiadającą informacji umieszczonej przez świadczeniodawcę w ofercie.</a:t>
            </a:r>
            <a:endParaRPr sz="23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pl-PL" sz="2300" dirty="0"/>
              <a:t>Ocena punktowa uzyskana z tego etapu oceny oferty stanowi podstawę do wyliczenia końcowej oceny oferty i ma wpływ na pozycję oferty w rankingu ofert.</a:t>
            </a:r>
            <a:endParaRPr sz="2300" dirty="0"/>
          </a:p>
        </p:txBody>
      </p:sp>
      <p:grpSp>
        <p:nvGrpSpPr>
          <p:cNvPr id="3" name="Grupa 2"/>
          <p:cNvGrpSpPr/>
          <p:nvPr/>
        </p:nvGrpSpPr>
        <p:grpSpPr>
          <a:xfrm>
            <a:off x="9455066" y="1286189"/>
            <a:ext cx="2441572" cy="1356527"/>
            <a:chOff x="9455066" y="1286189"/>
            <a:chExt cx="2441572" cy="1356527"/>
          </a:xfrm>
        </p:grpSpPr>
        <p:sp>
          <p:nvSpPr>
            <p:cNvPr id="4" name="Freeform 10"/>
            <p:cNvSpPr/>
            <p:nvPr/>
          </p:nvSpPr>
          <p:spPr>
            <a:xfrm>
              <a:off x="10529112" y="1286189"/>
              <a:ext cx="1367526" cy="135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7" y="8261"/>
                  </a:moveTo>
                  <a:lnTo>
                    <a:pt x="20915" y="8100"/>
                  </a:lnTo>
                  <a:lnTo>
                    <a:pt x="20673" y="7979"/>
                  </a:lnTo>
                  <a:lnTo>
                    <a:pt x="20391" y="7899"/>
                  </a:lnTo>
                  <a:lnTo>
                    <a:pt x="20109" y="7858"/>
                  </a:lnTo>
                  <a:lnTo>
                    <a:pt x="13701" y="7858"/>
                  </a:lnTo>
                  <a:lnTo>
                    <a:pt x="13701" y="1169"/>
                  </a:lnTo>
                  <a:lnTo>
                    <a:pt x="13621" y="887"/>
                  </a:lnTo>
                  <a:lnTo>
                    <a:pt x="13500" y="645"/>
                  </a:lnTo>
                  <a:lnTo>
                    <a:pt x="13299" y="443"/>
                  </a:lnTo>
                  <a:lnTo>
                    <a:pt x="13057" y="242"/>
                  </a:lnTo>
                  <a:lnTo>
                    <a:pt x="12855" y="81"/>
                  </a:lnTo>
                  <a:lnTo>
                    <a:pt x="12533" y="0"/>
                  </a:lnTo>
                  <a:lnTo>
                    <a:pt x="9027" y="0"/>
                  </a:lnTo>
                  <a:lnTo>
                    <a:pt x="8745" y="81"/>
                  </a:lnTo>
                  <a:lnTo>
                    <a:pt x="8503" y="242"/>
                  </a:lnTo>
                  <a:lnTo>
                    <a:pt x="8261" y="443"/>
                  </a:lnTo>
                  <a:lnTo>
                    <a:pt x="8100" y="645"/>
                  </a:lnTo>
                  <a:lnTo>
                    <a:pt x="7979" y="887"/>
                  </a:lnTo>
                  <a:lnTo>
                    <a:pt x="7858" y="1169"/>
                  </a:lnTo>
                  <a:lnTo>
                    <a:pt x="7818" y="1491"/>
                  </a:lnTo>
                  <a:lnTo>
                    <a:pt x="7818" y="7858"/>
                  </a:lnTo>
                  <a:lnTo>
                    <a:pt x="1491" y="7858"/>
                  </a:lnTo>
                  <a:lnTo>
                    <a:pt x="1169" y="7899"/>
                  </a:lnTo>
                  <a:lnTo>
                    <a:pt x="927" y="7979"/>
                  </a:lnTo>
                  <a:lnTo>
                    <a:pt x="645" y="8100"/>
                  </a:lnTo>
                  <a:lnTo>
                    <a:pt x="443" y="8261"/>
                  </a:lnTo>
                  <a:lnTo>
                    <a:pt x="201" y="8503"/>
                  </a:lnTo>
                  <a:lnTo>
                    <a:pt x="81" y="8745"/>
                  </a:lnTo>
                  <a:lnTo>
                    <a:pt x="0" y="9027"/>
                  </a:lnTo>
                  <a:lnTo>
                    <a:pt x="0" y="12533"/>
                  </a:lnTo>
                  <a:lnTo>
                    <a:pt x="81" y="12855"/>
                  </a:lnTo>
                  <a:lnTo>
                    <a:pt x="201" y="13057"/>
                  </a:lnTo>
                  <a:lnTo>
                    <a:pt x="443" y="13339"/>
                  </a:lnTo>
                  <a:lnTo>
                    <a:pt x="645" y="13500"/>
                  </a:lnTo>
                  <a:lnTo>
                    <a:pt x="927" y="13621"/>
                  </a:lnTo>
                  <a:lnTo>
                    <a:pt x="1169" y="13701"/>
                  </a:lnTo>
                  <a:lnTo>
                    <a:pt x="7818" y="13701"/>
                  </a:lnTo>
                  <a:lnTo>
                    <a:pt x="7818" y="20109"/>
                  </a:lnTo>
                  <a:lnTo>
                    <a:pt x="7858" y="20431"/>
                  </a:lnTo>
                  <a:lnTo>
                    <a:pt x="7979" y="20673"/>
                  </a:lnTo>
                  <a:lnTo>
                    <a:pt x="8100" y="20955"/>
                  </a:lnTo>
                  <a:lnTo>
                    <a:pt x="8261" y="21157"/>
                  </a:lnTo>
                  <a:lnTo>
                    <a:pt x="8745" y="21479"/>
                  </a:lnTo>
                  <a:lnTo>
                    <a:pt x="9027" y="21560"/>
                  </a:lnTo>
                  <a:lnTo>
                    <a:pt x="9309" y="21600"/>
                  </a:lnTo>
                  <a:lnTo>
                    <a:pt x="12291" y="21600"/>
                  </a:lnTo>
                  <a:lnTo>
                    <a:pt x="12533" y="21560"/>
                  </a:lnTo>
                  <a:lnTo>
                    <a:pt x="12855" y="21479"/>
                  </a:lnTo>
                  <a:lnTo>
                    <a:pt x="13057" y="21318"/>
                  </a:lnTo>
                  <a:lnTo>
                    <a:pt x="13299" y="21157"/>
                  </a:lnTo>
                  <a:lnTo>
                    <a:pt x="13500" y="20955"/>
                  </a:lnTo>
                  <a:lnTo>
                    <a:pt x="13621" y="20673"/>
                  </a:lnTo>
                  <a:lnTo>
                    <a:pt x="13701" y="20431"/>
                  </a:lnTo>
                  <a:lnTo>
                    <a:pt x="13701" y="13701"/>
                  </a:lnTo>
                  <a:lnTo>
                    <a:pt x="20391" y="13701"/>
                  </a:lnTo>
                  <a:lnTo>
                    <a:pt x="20673" y="13621"/>
                  </a:lnTo>
                  <a:lnTo>
                    <a:pt x="20915" y="13500"/>
                  </a:lnTo>
                  <a:lnTo>
                    <a:pt x="21157" y="13339"/>
                  </a:lnTo>
                  <a:lnTo>
                    <a:pt x="21318" y="13057"/>
                  </a:lnTo>
                  <a:lnTo>
                    <a:pt x="21439" y="12855"/>
                  </a:lnTo>
                  <a:lnTo>
                    <a:pt x="21560" y="12533"/>
                  </a:lnTo>
                  <a:lnTo>
                    <a:pt x="21600" y="12291"/>
                  </a:lnTo>
                  <a:lnTo>
                    <a:pt x="21600" y="9309"/>
                  </a:lnTo>
                  <a:lnTo>
                    <a:pt x="21560" y="9027"/>
                  </a:lnTo>
                  <a:lnTo>
                    <a:pt x="21439" y="8745"/>
                  </a:lnTo>
                  <a:lnTo>
                    <a:pt x="21318" y="8503"/>
                  </a:lnTo>
                  <a:lnTo>
                    <a:pt x="21157" y="8261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5" name="Freeform 99"/>
            <p:cNvSpPr/>
            <p:nvPr/>
          </p:nvSpPr>
          <p:spPr>
            <a:xfrm rot="5400000">
              <a:off x="9572157" y="1573734"/>
              <a:ext cx="645616" cy="87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0" y="7284"/>
                  </a:moveTo>
                  <a:lnTo>
                    <a:pt x="20195" y="7031"/>
                  </a:lnTo>
                  <a:lnTo>
                    <a:pt x="19529" y="6651"/>
                  </a:lnTo>
                  <a:lnTo>
                    <a:pt x="19122" y="6493"/>
                  </a:lnTo>
                  <a:lnTo>
                    <a:pt x="18715" y="6398"/>
                  </a:lnTo>
                  <a:lnTo>
                    <a:pt x="18345" y="6303"/>
                  </a:lnTo>
                  <a:lnTo>
                    <a:pt x="17901" y="6239"/>
                  </a:lnTo>
                  <a:lnTo>
                    <a:pt x="17421" y="6239"/>
                  </a:lnTo>
                  <a:lnTo>
                    <a:pt x="17125" y="6081"/>
                  </a:lnTo>
                  <a:lnTo>
                    <a:pt x="16829" y="5954"/>
                  </a:lnTo>
                  <a:lnTo>
                    <a:pt x="16533" y="5796"/>
                  </a:lnTo>
                  <a:lnTo>
                    <a:pt x="16200" y="5701"/>
                  </a:lnTo>
                  <a:lnTo>
                    <a:pt x="15904" y="5638"/>
                  </a:lnTo>
                  <a:lnTo>
                    <a:pt x="15571" y="5574"/>
                  </a:lnTo>
                  <a:lnTo>
                    <a:pt x="15275" y="5543"/>
                  </a:lnTo>
                  <a:lnTo>
                    <a:pt x="14573" y="5543"/>
                  </a:lnTo>
                  <a:lnTo>
                    <a:pt x="14314" y="5574"/>
                  </a:lnTo>
                  <a:lnTo>
                    <a:pt x="13907" y="5384"/>
                  </a:lnTo>
                  <a:lnTo>
                    <a:pt x="13463" y="5257"/>
                  </a:lnTo>
                  <a:lnTo>
                    <a:pt x="13056" y="5162"/>
                  </a:lnTo>
                  <a:lnTo>
                    <a:pt x="12612" y="5131"/>
                  </a:lnTo>
                  <a:lnTo>
                    <a:pt x="12612" y="3072"/>
                  </a:lnTo>
                  <a:lnTo>
                    <a:pt x="12575" y="2755"/>
                  </a:lnTo>
                  <a:lnTo>
                    <a:pt x="12538" y="2502"/>
                  </a:lnTo>
                  <a:lnTo>
                    <a:pt x="12464" y="2185"/>
                  </a:lnTo>
                  <a:lnTo>
                    <a:pt x="12353" y="1900"/>
                  </a:lnTo>
                  <a:lnTo>
                    <a:pt x="12168" y="1647"/>
                  </a:lnTo>
                  <a:lnTo>
                    <a:pt x="12021" y="1394"/>
                  </a:lnTo>
                  <a:lnTo>
                    <a:pt x="11799" y="1140"/>
                  </a:lnTo>
                  <a:lnTo>
                    <a:pt x="11281" y="697"/>
                  </a:lnTo>
                  <a:lnTo>
                    <a:pt x="10985" y="507"/>
                  </a:lnTo>
                  <a:lnTo>
                    <a:pt x="10689" y="380"/>
                  </a:lnTo>
                  <a:lnTo>
                    <a:pt x="10393" y="222"/>
                  </a:lnTo>
                  <a:lnTo>
                    <a:pt x="10060" y="127"/>
                  </a:lnTo>
                  <a:lnTo>
                    <a:pt x="9690" y="63"/>
                  </a:lnTo>
                  <a:lnTo>
                    <a:pt x="9358" y="32"/>
                  </a:lnTo>
                  <a:lnTo>
                    <a:pt x="8988" y="0"/>
                  </a:lnTo>
                  <a:lnTo>
                    <a:pt x="8618" y="32"/>
                  </a:lnTo>
                  <a:lnTo>
                    <a:pt x="8322" y="63"/>
                  </a:lnTo>
                  <a:lnTo>
                    <a:pt x="7952" y="127"/>
                  </a:lnTo>
                  <a:lnTo>
                    <a:pt x="7619" y="222"/>
                  </a:lnTo>
                  <a:lnTo>
                    <a:pt x="7360" y="380"/>
                  </a:lnTo>
                  <a:lnTo>
                    <a:pt x="7027" y="507"/>
                  </a:lnTo>
                  <a:lnTo>
                    <a:pt x="6732" y="697"/>
                  </a:lnTo>
                  <a:lnTo>
                    <a:pt x="6214" y="1140"/>
                  </a:lnTo>
                  <a:lnTo>
                    <a:pt x="5992" y="1394"/>
                  </a:lnTo>
                  <a:lnTo>
                    <a:pt x="5844" y="1647"/>
                  </a:lnTo>
                  <a:lnTo>
                    <a:pt x="5659" y="1900"/>
                  </a:lnTo>
                  <a:lnTo>
                    <a:pt x="5548" y="2185"/>
                  </a:lnTo>
                  <a:lnTo>
                    <a:pt x="5474" y="2502"/>
                  </a:lnTo>
                  <a:lnTo>
                    <a:pt x="5437" y="2755"/>
                  </a:lnTo>
                  <a:lnTo>
                    <a:pt x="5400" y="3072"/>
                  </a:lnTo>
                  <a:lnTo>
                    <a:pt x="5400" y="7570"/>
                  </a:lnTo>
                  <a:lnTo>
                    <a:pt x="4993" y="7474"/>
                  </a:lnTo>
                  <a:lnTo>
                    <a:pt x="4549" y="7379"/>
                  </a:lnTo>
                  <a:lnTo>
                    <a:pt x="3588" y="7316"/>
                  </a:lnTo>
                  <a:lnTo>
                    <a:pt x="3181" y="7348"/>
                  </a:lnTo>
                  <a:lnTo>
                    <a:pt x="2811" y="7379"/>
                  </a:lnTo>
                  <a:lnTo>
                    <a:pt x="2441" y="7443"/>
                  </a:lnTo>
                  <a:lnTo>
                    <a:pt x="2071" y="7570"/>
                  </a:lnTo>
                  <a:lnTo>
                    <a:pt x="1738" y="7728"/>
                  </a:lnTo>
                  <a:lnTo>
                    <a:pt x="1479" y="7886"/>
                  </a:lnTo>
                  <a:lnTo>
                    <a:pt x="1184" y="8076"/>
                  </a:lnTo>
                  <a:lnTo>
                    <a:pt x="962" y="8298"/>
                  </a:lnTo>
                  <a:lnTo>
                    <a:pt x="703" y="8583"/>
                  </a:lnTo>
                  <a:lnTo>
                    <a:pt x="518" y="8805"/>
                  </a:lnTo>
                  <a:lnTo>
                    <a:pt x="222" y="9438"/>
                  </a:lnTo>
                  <a:lnTo>
                    <a:pt x="111" y="9723"/>
                  </a:lnTo>
                  <a:lnTo>
                    <a:pt x="37" y="10420"/>
                  </a:lnTo>
                  <a:lnTo>
                    <a:pt x="0" y="10800"/>
                  </a:lnTo>
                  <a:lnTo>
                    <a:pt x="37" y="10990"/>
                  </a:lnTo>
                  <a:lnTo>
                    <a:pt x="74" y="11243"/>
                  </a:lnTo>
                  <a:lnTo>
                    <a:pt x="222" y="11623"/>
                  </a:lnTo>
                  <a:lnTo>
                    <a:pt x="407" y="11813"/>
                  </a:lnTo>
                  <a:lnTo>
                    <a:pt x="555" y="12004"/>
                  </a:lnTo>
                  <a:lnTo>
                    <a:pt x="703" y="12130"/>
                  </a:lnTo>
                  <a:lnTo>
                    <a:pt x="962" y="12289"/>
                  </a:lnTo>
                  <a:lnTo>
                    <a:pt x="1849" y="12795"/>
                  </a:lnTo>
                  <a:lnTo>
                    <a:pt x="2330" y="12985"/>
                  </a:lnTo>
                  <a:lnTo>
                    <a:pt x="2848" y="13239"/>
                  </a:lnTo>
                  <a:lnTo>
                    <a:pt x="3366" y="13429"/>
                  </a:lnTo>
                  <a:lnTo>
                    <a:pt x="3699" y="13650"/>
                  </a:lnTo>
                  <a:lnTo>
                    <a:pt x="4105" y="13840"/>
                  </a:lnTo>
                  <a:lnTo>
                    <a:pt x="4549" y="14157"/>
                  </a:lnTo>
                  <a:lnTo>
                    <a:pt x="5030" y="14442"/>
                  </a:lnTo>
                  <a:lnTo>
                    <a:pt x="5548" y="14822"/>
                  </a:lnTo>
                  <a:lnTo>
                    <a:pt x="5622" y="14854"/>
                  </a:lnTo>
                  <a:lnTo>
                    <a:pt x="6066" y="15234"/>
                  </a:lnTo>
                  <a:lnTo>
                    <a:pt x="6177" y="15361"/>
                  </a:lnTo>
                  <a:lnTo>
                    <a:pt x="6399" y="15487"/>
                  </a:lnTo>
                  <a:lnTo>
                    <a:pt x="6695" y="15741"/>
                  </a:lnTo>
                  <a:lnTo>
                    <a:pt x="6842" y="15899"/>
                  </a:lnTo>
                  <a:lnTo>
                    <a:pt x="7064" y="16152"/>
                  </a:lnTo>
                  <a:lnTo>
                    <a:pt x="7138" y="16311"/>
                  </a:lnTo>
                  <a:lnTo>
                    <a:pt x="7212" y="16564"/>
                  </a:lnTo>
                  <a:lnTo>
                    <a:pt x="7212" y="20333"/>
                  </a:lnTo>
                  <a:lnTo>
                    <a:pt x="7360" y="20650"/>
                  </a:lnTo>
                  <a:lnTo>
                    <a:pt x="7508" y="20872"/>
                  </a:lnTo>
                  <a:lnTo>
                    <a:pt x="7730" y="21125"/>
                  </a:lnTo>
                  <a:lnTo>
                    <a:pt x="8026" y="21315"/>
                  </a:lnTo>
                  <a:lnTo>
                    <a:pt x="8322" y="21473"/>
                  </a:lnTo>
                  <a:lnTo>
                    <a:pt x="8655" y="21568"/>
                  </a:lnTo>
                  <a:lnTo>
                    <a:pt x="9025" y="21600"/>
                  </a:lnTo>
                  <a:lnTo>
                    <a:pt x="18012" y="21600"/>
                  </a:lnTo>
                  <a:lnTo>
                    <a:pt x="18382" y="21568"/>
                  </a:lnTo>
                  <a:lnTo>
                    <a:pt x="18678" y="21473"/>
                  </a:lnTo>
                  <a:lnTo>
                    <a:pt x="19011" y="21315"/>
                  </a:lnTo>
                  <a:lnTo>
                    <a:pt x="19307" y="21125"/>
                  </a:lnTo>
                  <a:lnTo>
                    <a:pt x="19529" y="20872"/>
                  </a:lnTo>
                  <a:lnTo>
                    <a:pt x="19677" y="20650"/>
                  </a:lnTo>
                  <a:lnTo>
                    <a:pt x="19788" y="20333"/>
                  </a:lnTo>
                  <a:lnTo>
                    <a:pt x="19825" y="20016"/>
                  </a:lnTo>
                  <a:lnTo>
                    <a:pt x="19825" y="16564"/>
                  </a:lnTo>
                  <a:lnTo>
                    <a:pt x="19862" y="16121"/>
                  </a:lnTo>
                  <a:lnTo>
                    <a:pt x="20010" y="15551"/>
                  </a:lnTo>
                  <a:lnTo>
                    <a:pt x="20305" y="14791"/>
                  </a:lnTo>
                  <a:lnTo>
                    <a:pt x="20638" y="13872"/>
                  </a:lnTo>
                  <a:lnTo>
                    <a:pt x="20897" y="13334"/>
                  </a:lnTo>
                  <a:lnTo>
                    <a:pt x="21267" y="12257"/>
                  </a:lnTo>
                  <a:lnTo>
                    <a:pt x="21489" y="11307"/>
                  </a:lnTo>
                  <a:lnTo>
                    <a:pt x="21563" y="10863"/>
                  </a:lnTo>
                  <a:lnTo>
                    <a:pt x="21600" y="10420"/>
                  </a:lnTo>
                  <a:lnTo>
                    <a:pt x="21600" y="9596"/>
                  </a:lnTo>
                  <a:lnTo>
                    <a:pt x="21563" y="9185"/>
                  </a:lnTo>
                  <a:lnTo>
                    <a:pt x="21452" y="8805"/>
                  </a:lnTo>
                  <a:lnTo>
                    <a:pt x="21341" y="8456"/>
                  </a:lnTo>
                  <a:lnTo>
                    <a:pt x="20971" y="7823"/>
                  </a:lnTo>
                  <a:lnTo>
                    <a:pt x="20786" y="7538"/>
                  </a:lnTo>
                  <a:lnTo>
                    <a:pt x="20490" y="7284"/>
                  </a:lnTo>
                  <a:close/>
                  <a:moveTo>
                    <a:pt x="17716" y="19826"/>
                  </a:moveTo>
                  <a:lnTo>
                    <a:pt x="17605" y="19921"/>
                  </a:lnTo>
                  <a:lnTo>
                    <a:pt x="17458" y="19985"/>
                  </a:lnTo>
                  <a:lnTo>
                    <a:pt x="17310" y="20016"/>
                  </a:lnTo>
                  <a:lnTo>
                    <a:pt x="16940" y="20016"/>
                  </a:lnTo>
                  <a:lnTo>
                    <a:pt x="16792" y="19985"/>
                  </a:lnTo>
                  <a:lnTo>
                    <a:pt x="16607" y="19921"/>
                  </a:lnTo>
                  <a:lnTo>
                    <a:pt x="16496" y="19826"/>
                  </a:lnTo>
                  <a:lnTo>
                    <a:pt x="16385" y="19700"/>
                  </a:lnTo>
                  <a:lnTo>
                    <a:pt x="16311" y="19541"/>
                  </a:lnTo>
                  <a:lnTo>
                    <a:pt x="16200" y="19415"/>
                  </a:lnTo>
                  <a:lnTo>
                    <a:pt x="16200" y="19098"/>
                  </a:lnTo>
                  <a:lnTo>
                    <a:pt x="16311" y="18971"/>
                  </a:lnTo>
                  <a:lnTo>
                    <a:pt x="16385" y="18876"/>
                  </a:lnTo>
                  <a:lnTo>
                    <a:pt x="16496" y="18718"/>
                  </a:lnTo>
                  <a:lnTo>
                    <a:pt x="16607" y="18623"/>
                  </a:lnTo>
                  <a:lnTo>
                    <a:pt x="16792" y="18560"/>
                  </a:lnTo>
                  <a:lnTo>
                    <a:pt x="16940" y="18528"/>
                  </a:lnTo>
                  <a:lnTo>
                    <a:pt x="17125" y="18496"/>
                  </a:lnTo>
                  <a:lnTo>
                    <a:pt x="17310" y="18528"/>
                  </a:lnTo>
                  <a:lnTo>
                    <a:pt x="17458" y="18560"/>
                  </a:lnTo>
                  <a:lnTo>
                    <a:pt x="17605" y="18623"/>
                  </a:lnTo>
                  <a:lnTo>
                    <a:pt x="17716" y="18718"/>
                  </a:lnTo>
                  <a:lnTo>
                    <a:pt x="17864" y="18876"/>
                  </a:lnTo>
                  <a:lnTo>
                    <a:pt x="17938" y="18971"/>
                  </a:lnTo>
                  <a:lnTo>
                    <a:pt x="18012" y="19098"/>
                  </a:lnTo>
                  <a:lnTo>
                    <a:pt x="18012" y="19415"/>
                  </a:lnTo>
                  <a:lnTo>
                    <a:pt x="17938" y="19541"/>
                  </a:lnTo>
                  <a:lnTo>
                    <a:pt x="17864" y="19700"/>
                  </a:lnTo>
                  <a:lnTo>
                    <a:pt x="17716" y="19826"/>
                  </a:lnTo>
                  <a:close/>
                  <a:moveTo>
                    <a:pt x="19381" y="12225"/>
                  </a:moveTo>
                  <a:lnTo>
                    <a:pt x="19122" y="12827"/>
                  </a:lnTo>
                  <a:lnTo>
                    <a:pt x="18937" y="13397"/>
                  </a:lnTo>
                  <a:lnTo>
                    <a:pt x="18678" y="13967"/>
                  </a:lnTo>
                  <a:lnTo>
                    <a:pt x="18456" y="14569"/>
                  </a:lnTo>
                  <a:lnTo>
                    <a:pt x="18271" y="15107"/>
                  </a:lnTo>
                  <a:lnTo>
                    <a:pt x="18123" y="15646"/>
                  </a:lnTo>
                  <a:lnTo>
                    <a:pt x="18049" y="16121"/>
                  </a:lnTo>
                  <a:lnTo>
                    <a:pt x="18012" y="16564"/>
                  </a:lnTo>
                  <a:lnTo>
                    <a:pt x="18012" y="16944"/>
                  </a:lnTo>
                  <a:lnTo>
                    <a:pt x="9025" y="16944"/>
                  </a:lnTo>
                  <a:lnTo>
                    <a:pt x="9025" y="16564"/>
                  </a:lnTo>
                  <a:lnTo>
                    <a:pt x="8988" y="16374"/>
                  </a:lnTo>
                  <a:lnTo>
                    <a:pt x="8914" y="15931"/>
                  </a:lnTo>
                  <a:lnTo>
                    <a:pt x="8840" y="15709"/>
                  </a:lnTo>
                  <a:lnTo>
                    <a:pt x="8692" y="15519"/>
                  </a:lnTo>
                  <a:lnTo>
                    <a:pt x="8544" y="15297"/>
                  </a:lnTo>
                  <a:lnTo>
                    <a:pt x="8396" y="15107"/>
                  </a:lnTo>
                  <a:lnTo>
                    <a:pt x="8211" y="14886"/>
                  </a:lnTo>
                  <a:lnTo>
                    <a:pt x="7989" y="14664"/>
                  </a:lnTo>
                  <a:lnTo>
                    <a:pt x="7656" y="14379"/>
                  </a:lnTo>
                  <a:lnTo>
                    <a:pt x="7212" y="14094"/>
                  </a:lnTo>
                  <a:lnTo>
                    <a:pt x="6695" y="13682"/>
                  </a:lnTo>
                  <a:lnTo>
                    <a:pt x="6140" y="13270"/>
                  </a:lnTo>
                  <a:lnTo>
                    <a:pt x="5622" y="12922"/>
                  </a:lnTo>
                  <a:lnTo>
                    <a:pt x="5141" y="12574"/>
                  </a:lnTo>
                  <a:lnTo>
                    <a:pt x="4660" y="12352"/>
                  </a:lnTo>
                  <a:lnTo>
                    <a:pt x="4327" y="12130"/>
                  </a:lnTo>
                  <a:lnTo>
                    <a:pt x="2922" y="11528"/>
                  </a:lnTo>
                  <a:lnTo>
                    <a:pt x="2293" y="11212"/>
                  </a:lnTo>
                  <a:lnTo>
                    <a:pt x="2071" y="11085"/>
                  </a:lnTo>
                  <a:lnTo>
                    <a:pt x="1923" y="10958"/>
                  </a:lnTo>
                  <a:lnTo>
                    <a:pt x="1849" y="10863"/>
                  </a:lnTo>
                  <a:lnTo>
                    <a:pt x="1812" y="10800"/>
                  </a:lnTo>
                  <a:lnTo>
                    <a:pt x="1849" y="10388"/>
                  </a:lnTo>
                  <a:lnTo>
                    <a:pt x="1923" y="10008"/>
                  </a:lnTo>
                  <a:lnTo>
                    <a:pt x="2034" y="9691"/>
                  </a:lnTo>
                  <a:lnTo>
                    <a:pt x="2219" y="9406"/>
                  </a:lnTo>
                  <a:lnTo>
                    <a:pt x="2367" y="9248"/>
                  </a:lnTo>
                  <a:lnTo>
                    <a:pt x="2478" y="9153"/>
                  </a:lnTo>
                  <a:lnTo>
                    <a:pt x="2626" y="9090"/>
                  </a:lnTo>
                  <a:lnTo>
                    <a:pt x="2811" y="8995"/>
                  </a:lnTo>
                  <a:lnTo>
                    <a:pt x="2959" y="8963"/>
                  </a:lnTo>
                  <a:lnTo>
                    <a:pt x="3144" y="8868"/>
                  </a:lnTo>
                  <a:lnTo>
                    <a:pt x="3403" y="8868"/>
                  </a:lnTo>
                  <a:lnTo>
                    <a:pt x="3588" y="8836"/>
                  </a:lnTo>
                  <a:lnTo>
                    <a:pt x="3921" y="8868"/>
                  </a:lnTo>
                  <a:lnTo>
                    <a:pt x="4179" y="8931"/>
                  </a:lnTo>
                  <a:lnTo>
                    <a:pt x="4512" y="8963"/>
                  </a:lnTo>
                  <a:lnTo>
                    <a:pt x="4808" y="9058"/>
                  </a:lnTo>
                  <a:lnTo>
                    <a:pt x="5326" y="9216"/>
                  </a:lnTo>
                  <a:lnTo>
                    <a:pt x="5733" y="9438"/>
                  </a:lnTo>
                  <a:lnTo>
                    <a:pt x="6140" y="9628"/>
                  </a:lnTo>
                  <a:lnTo>
                    <a:pt x="6510" y="9850"/>
                  </a:lnTo>
                  <a:lnTo>
                    <a:pt x="6695" y="9913"/>
                  </a:lnTo>
                  <a:lnTo>
                    <a:pt x="6916" y="9977"/>
                  </a:lnTo>
                  <a:lnTo>
                    <a:pt x="7064" y="10008"/>
                  </a:lnTo>
                  <a:lnTo>
                    <a:pt x="7212" y="10008"/>
                  </a:lnTo>
                  <a:lnTo>
                    <a:pt x="7212" y="2787"/>
                  </a:lnTo>
                  <a:lnTo>
                    <a:pt x="7360" y="2534"/>
                  </a:lnTo>
                  <a:lnTo>
                    <a:pt x="7508" y="2249"/>
                  </a:lnTo>
                  <a:lnTo>
                    <a:pt x="7730" y="1995"/>
                  </a:lnTo>
                  <a:lnTo>
                    <a:pt x="8026" y="1805"/>
                  </a:lnTo>
                  <a:lnTo>
                    <a:pt x="8359" y="1679"/>
                  </a:lnTo>
                  <a:lnTo>
                    <a:pt x="8655" y="1552"/>
                  </a:lnTo>
                  <a:lnTo>
                    <a:pt x="9025" y="1520"/>
                  </a:lnTo>
                  <a:lnTo>
                    <a:pt x="9358" y="1552"/>
                  </a:lnTo>
                  <a:lnTo>
                    <a:pt x="9690" y="1679"/>
                  </a:lnTo>
                  <a:lnTo>
                    <a:pt x="9986" y="1805"/>
                  </a:lnTo>
                  <a:lnTo>
                    <a:pt x="10282" y="1995"/>
                  </a:lnTo>
                  <a:lnTo>
                    <a:pt x="10504" y="2249"/>
                  </a:lnTo>
                  <a:lnTo>
                    <a:pt x="10652" y="2502"/>
                  </a:lnTo>
                  <a:lnTo>
                    <a:pt x="10800" y="2787"/>
                  </a:lnTo>
                  <a:lnTo>
                    <a:pt x="10837" y="3072"/>
                  </a:lnTo>
                  <a:lnTo>
                    <a:pt x="10837" y="7063"/>
                  </a:lnTo>
                  <a:lnTo>
                    <a:pt x="11096" y="6904"/>
                  </a:lnTo>
                  <a:lnTo>
                    <a:pt x="11466" y="6778"/>
                  </a:lnTo>
                  <a:lnTo>
                    <a:pt x="11910" y="6683"/>
                  </a:lnTo>
                  <a:lnTo>
                    <a:pt x="12279" y="6651"/>
                  </a:lnTo>
                  <a:lnTo>
                    <a:pt x="12501" y="6651"/>
                  </a:lnTo>
                  <a:lnTo>
                    <a:pt x="12945" y="6714"/>
                  </a:lnTo>
                  <a:lnTo>
                    <a:pt x="13389" y="6904"/>
                  </a:lnTo>
                  <a:lnTo>
                    <a:pt x="13574" y="6999"/>
                  </a:lnTo>
                  <a:lnTo>
                    <a:pt x="13722" y="7126"/>
                  </a:lnTo>
                  <a:lnTo>
                    <a:pt x="13944" y="7284"/>
                  </a:lnTo>
                  <a:lnTo>
                    <a:pt x="14166" y="7221"/>
                  </a:lnTo>
                  <a:lnTo>
                    <a:pt x="14425" y="7126"/>
                  </a:lnTo>
                  <a:lnTo>
                    <a:pt x="14647" y="7063"/>
                  </a:lnTo>
                  <a:lnTo>
                    <a:pt x="15164" y="7063"/>
                  </a:lnTo>
                  <a:lnTo>
                    <a:pt x="15423" y="7126"/>
                  </a:lnTo>
                  <a:lnTo>
                    <a:pt x="15682" y="7158"/>
                  </a:lnTo>
                  <a:lnTo>
                    <a:pt x="15941" y="7284"/>
                  </a:lnTo>
                  <a:lnTo>
                    <a:pt x="16163" y="7411"/>
                  </a:lnTo>
                  <a:lnTo>
                    <a:pt x="16385" y="7506"/>
                  </a:lnTo>
                  <a:lnTo>
                    <a:pt x="16533" y="7696"/>
                  </a:lnTo>
                  <a:lnTo>
                    <a:pt x="16681" y="7855"/>
                  </a:lnTo>
                  <a:lnTo>
                    <a:pt x="17088" y="7823"/>
                  </a:lnTo>
                  <a:lnTo>
                    <a:pt x="17458" y="7791"/>
                  </a:lnTo>
                  <a:lnTo>
                    <a:pt x="17716" y="7791"/>
                  </a:lnTo>
                  <a:lnTo>
                    <a:pt x="18012" y="7823"/>
                  </a:lnTo>
                  <a:lnTo>
                    <a:pt x="18271" y="7855"/>
                  </a:lnTo>
                  <a:lnTo>
                    <a:pt x="18493" y="7918"/>
                  </a:lnTo>
                  <a:lnTo>
                    <a:pt x="18678" y="8013"/>
                  </a:lnTo>
                  <a:lnTo>
                    <a:pt x="18900" y="8140"/>
                  </a:lnTo>
                  <a:lnTo>
                    <a:pt x="19085" y="8235"/>
                  </a:lnTo>
                  <a:lnTo>
                    <a:pt x="19196" y="8361"/>
                  </a:lnTo>
                  <a:lnTo>
                    <a:pt x="19381" y="8520"/>
                  </a:lnTo>
                  <a:lnTo>
                    <a:pt x="19492" y="8678"/>
                  </a:lnTo>
                  <a:lnTo>
                    <a:pt x="19566" y="8868"/>
                  </a:lnTo>
                  <a:lnTo>
                    <a:pt x="19677" y="9090"/>
                  </a:lnTo>
                  <a:lnTo>
                    <a:pt x="19714" y="9280"/>
                  </a:lnTo>
                  <a:lnTo>
                    <a:pt x="19788" y="9533"/>
                  </a:lnTo>
                  <a:lnTo>
                    <a:pt x="19825" y="9818"/>
                  </a:lnTo>
                  <a:lnTo>
                    <a:pt x="19825" y="10072"/>
                  </a:lnTo>
                  <a:lnTo>
                    <a:pt x="19788" y="10547"/>
                  </a:lnTo>
                  <a:lnTo>
                    <a:pt x="19677" y="11117"/>
                  </a:lnTo>
                  <a:lnTo>
                    <a:pt x="19566" y="11655"/>
                  </a:lnTo>
                  <a:lnTo>
                    <a:pt x="19381" y="12225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1"/>
          <p:cNvSpPr txBox="1">
            <a:spLocks noGrp="1"/>
          </p:cNvSpPr>
          <p:nvPr>
            <p:ph type="title"/>
          </p:nvPr>
        </p:nvSpPr>
        <p:spPr>
          <a:xfrm>
            <a:off x="899475" y="365125"/>
            <a:ext cx="8370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/>
              <a:t>Punktacja (odpowiedzi kryterialne ankietowe + cena)</a:t>
            </a:r>
            <a:endParaRPr sz="2800"/>
          </a:p>
        </p:txBody>
      </p:sp>
      <p:graphicFrame>
        <p:nvGraphicFramePr>
          <p:cNvPr id="617" name="Google Shape;617;p61"/>
          <p:cNvGraphicFramePr/>
          <p:nvPr>
            <p:extLst>
              <p:ext uri="{D42A27DB-BD31-4B8C-83A1-F6EECF244321}">
                <p14:modId xmlns:p14="http://schemas.microsoft.com/office/powerpoint/2010/main" val="1443740996"/>
              </p:ext>
            </p:extLst>
          </p:nvPr>
        </p:nvGraphicFramePr>
        <p:xfrm>
          <a:off x="899475" y="1557265"/>
          <a:ext cx="8313606" cy="4206000"/>
        </p:xfrm>
        <a:graphic>
          <a:graphicData uri="http://schemas.openxmlformats.org/drawingml/2006/table">
            <a:tbl>
              <a:tblPr>
                <a:noFill/>
                <a:tableStyleId>{1F0D83E3-FFA5-4AE5-90B9-4F615647E0FE}</a:tableStyleId>
              </a:tblPr>
              <a:tblGrid>
                <a:gridCol w="309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711">
                  <a:extLst>
                    <a:ext uri="{9D8B030D-6E8A-4147-A177-3AD203B41FA5}">
                      <a16:colId xmlns:a16="http://schemas.microsoft.com/office/drawing/2014/main" val="878500798"/>
                    </a:ext>
                  </a:extLst>
                </a:gridCol>
              </a:tblGrid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Nazwa kryterium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Maksymalna liczba punktów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obszar zabezpieczenia 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50 tys. 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świadczeniobiorców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Maksymalna liczba punktów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obszar zabezpieczenia 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powyżej 50 tys. 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świadczeniobiorców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Kompleksowość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465703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Jakość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Ciągłość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Cena</a:t>
                      </a:r>
                      <a:endParaRPr sz="1600" b="1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Warunki wymagane</a:t>
                      </a:r>
                      <a:endParaRPr sz="1600" b="1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Inne</a:t>
                      </a:r>
                      <a:endParaRPr sz="1600" b="1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SUMA</a:t>
                      </a:r>
                      <a:endParaRPr sz="20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sz="20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sz="20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15286"/>
                  </a:ext>
                </a:extLst>
              </a:tr>
            </a:tbl>
          </a:graphicData>
        </a:graphic>
      </p:graphicFrame>
      <p:sp>
        <p:nvSpPr>
          <p:cNvPr id="618" name="Google Shape;618;p61"/>
          <p:cNvSpPr/>
          <p:nvPr/>
        </p:nvSpPr>
        <p:spPr>
          <a:xfrm>
            <a:off x="10835691" y="4005396"/>
            <a:ext cx="265788" cy="234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75" y="0"/>
                </a:moveTo>
                <a:lnTo>
                  <a:pt x="2302" y="0"/>
                </a:lnTo>
                <a:lnTo>
                  <a:pt x="1416" y="223"/>
                </a:lnTo>
                <a:lnTo>
                  <a:pt x="885" y="668"/>
                </a:lnTo>
                <a:lnTo>
                  <a:pt x="177" y="1559"/>
                </a:lnTo>
                <a:lnTo>
                  <a:pt x="0" y="2449"/>
                </a:lnTo>
                <a:lnTo>
                  <a:pt x="0" y="18928"/>
                </a:lnTo>
                <a:lnTo>
                  <a:pt x="177" y="19819"/>
                </a:lnTo>
                <a:lnTo>
                  <a:pt x="885" y="20932"/>
                </a:lnTo>
                <a:lnTo>
                  <a:pt x="1416" y="21377"/>
                </a:lnTo>
                <a:lnTo>
                  <a:pt x="2302" y="21600"/>
                </a:lnTo>
                <a:lnTo>
                  <a:pt x="19475" y="21600"/>
                </a:lnTo>
                <a:lnTo>
                  <a:pt x="20361" y="21377"/>
                </a:lnTo>
                <a:lnTo>
                  <a:pt x="21069" y="20932"/>
                </a:lnTo>
                <a:lnTo>
                  <a:pt x="21423" y="19819"/>
                </a:lnTo>
                <a:lnTo>
                  <a:pt x="21600" y="18928"/>
                </a:lnTo>
                <a:lnTo>
                  <a:pt x="21600" y="2449"/>
                </a:lnTo>
                <a:lnTo>
                  <a:pt x="21423" y="1559"/>
                </a:lnTo>
                <a:lnTo>
                  <a:pt x="21069" y="668"/>
                </a:lnTo>
                <a:lnTo>
                  <a:pt x="20361" y="223"/>
                </a:lnTo>
                <a:lnTo>
                  <a:pt x="194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1"/>
          <p:cNvSpPr/>
          <p:nvPr/>
        </p:nvSpPr>
        <p:spPr>
          <a:xfrm>
            <a:off x="10129142" y="2617752"/>
            <a:ext cx="576936" cy="16224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33" y="16976"/>
                </a:moveTo>
                <a:lnTo>
                  <a:pt x="14749" y="16976"/>
                </a:lnTo>
                <a:lnTo>
                  <a:pt x="14749" y="380"/>
                </a:lnTo>
                <a:lnTo>
                  <a:pt x="14588" y="222"/>
                </a:lnTo>
                <a:lnTo>
                  <a:pt x="14427" y="127"/>
                </a:lnTo>
                <a:lnTo>
                  <a:pt x="14104" y="0"/>
                </a:lnTo>
                <a:lnTo>
                  <a:pt x="7496" y="0"/>
                </a:lnTo>
                <a:lnTo>
                  <a:pt x="6931" y="222"/>
                </a:lnTo>
                <a:lnTo>
                  <a:pt x="6851" y="380"/>
                </a:lnTo>
                <a:lnTo>
                  <a:pt x="6851" y="16976"/>
                </a:lnTo>
                <a:lnTo>
                  <a:pt x="725" y="16976"/>
                </a:lnTo>
                <a:lnTo>
                  <a:pt x="403" y="17008"/>
                </a:lnTo>
                <a:lnTo>
                  <a:pt x="161" y="17103"/>
                </a:lnTo>
                <a:lnTo>
                  <a:pt x="81" y="17229"/>
                </a:lnTo>
                <a:lnTo>
                  <a:pt x="0" y="17293"/>
                </a:lnTo>
                <a:lnTo>
                  <a:pt x="0" y="17388"/>
                </a:lnTo>
                <a:lnTo>
                  <a:pt x="81" y="17483"/>
                </a:lnTo>
                <a:lnTo>
                  <a:pt x="242" y="17641"/>
                </a:lnTo>
                <a:lnTo>
                  <a:pt x="10075" y="21505"/>
                </a:lnTo>
                <a:lnTo>
                  <a:pt x="10478" y="21568"/>
                </a:lnTo>
                <a:lnTo>
                  <a:pt x="10800" y="21600"/>
                </a:lnTo>
                <a:lnTo>
                  <a:pt x="11122" y="21568"/>
                </a:lnTo>
                <a:lnTo>
                  <a:pt x="11525" y="21505"/>
                </a:lnTo>
                <a:lnTo>
                  <a:pt x="21278" y="17641"/>
                </a:lnTo>
                <a:lnTo>
                  <a:pt x="21519" y="17483"/>
                </a:lnTo>
                <a:lnTo>
                  <a:pt x="21600" y="17356"/>
                </a:lnTo>
                <a:lnTo>
                  <a:pt x="21519" y="17166"/>
                </a:lnTo>
                <a:lnTo>
                  <a:pt x="21358" y="17071"/>
                </a:lnTo>
                <a:lnTo>
                  <a:pt x="20955" y="16976"/>
                </a:lnTo>
                <a:lnTo>
                  <a:pt x="20633" y="169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1"/>
          <p:cNvSpPr/>
          <p:nvPr/>
        </p:nvSpPr>
        <p:spPr>
          <a:xfrm>
            <a:off x="10835694" y="3542842"/>
            <a:ext cx="427842" cy="234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7" y="0"/>
                </a:moveTo>
                <a:lnTo>
                  <a:pt x="1433" y="0"/>
                </a:lnTo>
                <a:lnTo>
                  <a:pt x="882" y="220"/>
                </a:lnTo>
                <a:lnTo>
                  <a:pt x="110" y="1763"/>
                </a:lnTo>
                <a:lnTo>
                  <a:pt x="0" y="2865"/>
                </a:lnTo>
                <a:lnTo>
                  <a:pt x="0" y="18735"/>
                </a:lnTo>
                <a:lnTo>
                  <a:pt x="110" y="20057"/>
                </a:lnTo>
                <a:lnTo>
                  <a:pt x="551" y="20718"/>
                </a:lnTo>
                <a:lnTo>
                  <a:pt x="882" y="21380"/>
                </a:lnTo>
                <a:lnTo>
                  <a:pt x="1433" y="21600"/>
                </a:lnTo>
                <a:lnTo>
                  <a:pt x="20167" y="21600"/>
                </a:lnTo>
                <a:lnTo>
                  <a:pt x="20718" y="21380"/>
                </a:lnTo>
                <a:lnTo>
                  <a:pt x="21269" y="20718"/>
                </a:lnTo>
                <a:lnTo>
                  <a:pt x="21490" y="20057"/>
                </a:lnTo>
                <a:lnTo>
                  <a:pt x="21600" y="18735"/>
                </a:lnTo>
                <a:lnTo>
                  <a:pt x="21600" y="2865"/>
                </a:lnTo>
                <a:lnTo>
                  <a:pt x="21490" y="1763"/>
                </a:lnTo>
                <a:lnTo>
                  <a:pt x="21269" y="882"/>
                </a:lnTo>
                <a:lnTo>
                  <a:pt x="20718" y="220"/>
                </a:lnTo>
                <a:lnTo>
                  <a:pt x="201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1"/>
          <p:cNvSpPr/>
          <p:nvPr/>
        </p:nvSpPr>
        <p:spPr>
          <a:xfrm>
            <a:off x="10835694" y="2617752"/>
            <a:ext cx="738990" cy="234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47" y="882"/>
                </a:moveTo>
                <a:lnTo>
                  <a:pt x="21095" y="0"/>
                </a:lnTo>
                <a:lnTo>
                  <a:pt x="505" y="0"/>
                </a:lnTo>
                <a:lnTo>
                  <a:pt x="316" y="882"/>
                </a:lnTo>
                <a:lnTo>
                  <a:pt x="63" y="1543"/>
                </a:lnTo>
                <a:lnTo>
                  <a:pt x="0" y="2645"/>
                </a:lnTo>
                <a:lnTo>
                  <a:pt x="0" y="18955"/>
                </a:lnTo>
                <a:lnTo>
                  <a:pt x="63" y="19837"/>
                </a:lnTo>
                <a:lnTo>
                  <a:pt x="505" y="21380"/>
                </a:lnTo>
                <a:lnTo>
                  <a:pt x="821" y="21600"/>
                </a:lnTo>
                <a:lnTo>
                  <a:pt x="20842" y="21600"/>
                </a:lnTo>
                <a:lnTo>
                  <a:pt x="21095" y="21380"/>
                </a:lnTo>
                <a:lnTo>
                  <a:pt x="21347" y="20718"/>
                </a:lnTo>
                <a:lnTo>
                  <a:pt x="21537" y="19837"/>
                </a:lnTo>
                <a:lnTo>
                  <a:pt x="21600" y="18955"/>
                </a:lnTo>
                <a:lnTo>
                  <a:pt x="21600" y="2645"/>
                </a:lnTo>
                <a:lnTo>
                  <a:pt x="21537" y="1543"/>
                </a:lnTo>
                <a:lnTo>
                  <a:pt x="21347" y="8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1"/>
          <p:cNvSpPr/>
          <p:nvPr/>
        </p:nvSpPr>
        <p:spPr>
          <a:xfrm>
            <a:off x="10835694" y="3080302"/>
            <a:ext cx="583308" cy="234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33" y="0"/>
                </a:moveTo>
                <a:lnTo>
                  <a:pt x="1048" y="0"/>
                </a:lnTo>
                <a:lnTo>
                  <a:pt x="645" y="223"/>
                </a:lnTo>
                <a:lnTo>
                  <a:pt x="403" y="668"/>
                </a:lnTo>
                <a:lnTo>
                  <a:pt x="81" y="1559"/>
                </a:lnTo>
                <a:lnTo>
                  <a:pt x="0" y="2672"/>
                </a:lnTo>
                <a:lnTo>
                  <a:pt x="0" y="18928"/>
                </a:lnTo>
                <a:lnTo>
                  <a:pt x="81" y="19819"/>
                </a:lnTo>
                <a:lnTo>
                  <a:pt x="403" y="20932"/>
                </a:lnTo>
                <a:lnTo>
                  <a:pt x="645" y="21377"/>
                </a:lnTo>
                <a:lnTo>
                  <a:pt x="1048" y="21600"/>
                </a:lnTo>
                <a:lnTo>
                  <a:pt x="20633" y="21600"/>
                </a:lnTo>
                <a:lnTo>
                  <a:pt x="21116" y="21377"/>
                </a:lnTo>
                <a:lnTo>
                  <a:pt x="21358" y="20932"/>
                </a:lnTo>
                <a:lnTo>
                  <a:pt x="21600" y="19819"/>
                </a:lnTo>
                <a:lnTo>
                  <a:pt x="21600" y="1559"/>
                </a:lnTo>
                <a:lnTo>
                  <a:pt x="21358" y="668"/>
                </a:lnTo>
                <a:lnTo>
                  <a:pt x="21116" y="223"/>
                </a:lnTo>
                <a:lnTo>
                  <a:pt x="206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2"/>
          <p:cNvSpPr txBox="1">
            <a:spLocks noGrp="1"/>
          </p:cNvSpPr>
          <p:nvPr>
            <p:ph type="title"/>
          </p:nvPr>
        </p:nvSpPr>
        <p:spPr>
          <a:xfrm>
            <a:off x="491375" y="365125"/>
            <a:ext cx="9154200" cy="98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dirty="0"/>
              <a:t>TERMINY</a:t>
            </a:r>
            <a:endParaRPr sz="3000" dirty="0"/>
          </a:p>
        </p:txBody>
      </p:sp>
      <p:sp>
        <p:nvSpPr>
          <p:cNvPr id="628" name="Google Shape;628;p62"/>
          <p:cNvSpPr>
            <a:spLocks noGrp="1"/>
          </p:cNvSpPr>
          <p:nvPr>
            <p:ph type="dgm" idx="2"/>
          </p:nvPr>
        </p:nvSpPr>
        <p:spPr>
          <a:xfrm>
            <a:off x="1263575" y="1843225"/>
            <a:ext cx="8169600" cy="412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dirty="0"/>
              <a:t>Ogłoszenie postępowania – 19 stycznia 2023 r.</a:t>
            </a: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dirty="0"/>
              <a:t>Składanie ofert do – 2 lutego 2023 r.</a:t>
            </a: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dirty="0"/>
              <a:t>Otwarcie ofert – </a:t>
            </a:r>
            <a:r>
              <a:rPr lang="pl-PL" sz="2600"/>
              <a:t>6 lutego </a:t>
            </a:r>
            <a:r>
              <a:rPr lang="pl-PL" sz="2600" dirty="0"/>
              <a:t>2023 r., godz. 9:00</a:t>
            </a: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dirty="0"/>
              <a:t>Rozstrzygnięcie – 10 marca 2023 r.</a:t>
            </a:r>
            <a:endParaRPr sz="2600" dirty="0"/>
          </a:p>
        </p:txBody>
      </p:sp>
      <p:sp>
        <p:nvSpPr>
          <p:cNvPr id="629" name="Google Shape;629;p62"/>
          <p:cNvSpPr/>
          <p:nvPr/>
        </p:nvSpPr>
        <p:spPr>
          <a:xfrm>
            <a:off x="655508" y="1843224"/>
            <a:ext cx="455490" cy="490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2"/>
          <p:cNvSpPr/>
          <p:nvPr/>
        </p:nvSpPr>
        <p:spPr>
          <a:xfrm>
            <a:off x="655508" y="2733836"/>
            <a:ext cx="455490" cy="490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2"/>
          <p:cNvSpPr/>
          <p:nvPr/>
        </p:nvSpPr>
        <p:spPr>
          <a:xfrm>
            <a:off x="655508" y="3729874"/>
            <a:ext cx="455490" cy="490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62"/>
          <p:cNvSpPr/>
          <p:nvPr/>
        </p:nvSpPr>
        <p:spPr>
          <a:xfrm>
            <a:off x="655508" y="4725924"/>
            <a:ext cx="455490" cy="490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2"/>
          <p:cNvSpPr/>
          <p:nvPr/>
        </p:nvSpPr>
        <p:spPr>
          <a:xfrm>
            <a:off x="9273764" y="1692751"/>
            <a:ext cx="1717470" cy="14516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9" y="3521"/>
                </a:moveTo>
                <a:lnTo>
                  <a:pt x="20816" y="3299"/>
                </a:lnTo>
                <a:lnTo>
                  <a:pt x="20578" y="3172"/>
                </a:lnTo>
                <a:lnTo>
                  <a:pt x="20237" y="3108"/>
                </a:lnTo>
                <a:lnTo>
                  <a:pt x="19931" y="3077"/>
                </a:lnTo>
                <a:lnTo>
                  <a:pt x="18261" y="3077"/>
                </a:lnTo>
                <a:lnTo>
                  <a:pt x="18261" y="1713"/>
                </a:lnTo>
                <a:lnTo>
                  <a:pt x="18227" y="1522"/>
                </a:lnTo>
                <a:lnTo>
                  <a:pt x="18193" y="1364"/>
                </a:lnTo>
                <a:lnTo>
                  <a:pt x="18091" y="1142"/>
                </a:lnTo>
                <a:lnTo>
                  <a:pt x="18023" y="1015"/>
                </a:lnTo>
                <a:lnTo>
                  <a:pt x="17921" y="856"/>
                </a:lnTo>
                <a:lnTo>
                  <a:pt x="17818" y="666"/>
                </a:lnTo>
                <a:lnTo>
                  <a:pt x="17648" y="539"/>
                </a:lnTo>
                <a:lnTo>
                  <a:pt x="17512" y="412"/>
                </a:lnTo>
                <a:lnTo>
                  <a:pt x="17341" y="285"/>
                </a:lnTo>
                <a:lnTo>
                  <a:pt x="17171" y="190"/>
                </a:lnTo>
                <a:lnTo>
                  <a:pt x="16830" y="63"/>
                </a:lnTo>
                <a:lnTo>
                  <a:pt x="16592" y="32"/>
                </a:lnTo>
                <a:lnTo>
                  <a:pt x="16421" y="0"/>
                </a:lnTo>
                <a:lnTo>
                  <a:pt x="15161" y="0"/>
                </a:lnTo>
                <a:lnTo>
                  <a:pt x="14752" y="63"/>
                </a:lnTo>
                <a:lnTo>
                  <a:pt x="14582" y="127"/>
                </a:lnTo>
                <a:lnTo>
                  <a:pt x="14377" y="190"/>
                </a:lnTo>
                <a:lnTo>
                  <a:pt x="14207" y="285"/>
                </a:lnTo>
                <a:lnTo>
                  <a:pt x="14071" y="412"/>
                </a:lnTo>
                <a:lnTo>
                  <a:pt x="13900" y="539"/>
                </a:lnTo>
                <a:lnTo>
                  <a:pt x="13764" y="666"/>
                </a:lnTo>
                <a:lnTo>
                  <a:pt x="13628" y="856"/>
                </a:lnTo>
                <a:lnTo>
                  <a:pt x="13526" y="1015"/>
                </a:lnTo>
                <a:lnTo>
                  <a:pt x="13423" y="1142"/>
                </a:lnTo>
                <a:lnTo>
                  <a:pt x="13355" y="1364"/>
                </a:lnTo>
                <a:lnTo>
                  <a:pt x="13321" y="1522"/>
                </a:lnTo>
                <a:lnTo>
                  <a:pt x="13287" y="1713"/>
                </a:lnTo>
                <a:lnTo>
                  <a:pt x="13287" y="3077"/>
                </a:lnTo>
                <a:lnTo>
                  <a:pt x="8313" y="3077"/>
                </a:lnTo>
                <a:lnTo>
                  <a:pt x="8313" y="1713"/>
                </a:lnTo>
                <a:lnTo>
                  <a:pt x="8279" y="1522"/>
                </a:lnTo>
                <a:lnTo>
                  <a:pt x="8245" y="1364"/>
                </a:lnTo>
                <a:lnTo>
                  <a:pt x="8177" y="1142"/>
                </a:lnTo>
                <a:lnTo>
                  <a:pt x="8074" y="1015"/>
                </a:lnTo>
                <a:lnTo>
                  <a:pt x="7972" y="856"/>
                </a:lnTo>
                <a:lnTo>
                  <a:pt x="7836" y="666"/>
                </a:lnTo>
                <a:lnTo>
                  <a:pt x="7700" y="539"/>
                </a:lnTo>
                <a:lnTo>
                  <a:pt x="7529" y="412"/>
                </a:lnTo>
                <a:lnTo>
                  <a:pt x="7393" y="285"/>
                </a:lnTo>
                <a:lnTo>
                  <a:pt x="7223" y="190"/>
                </a:lnTo>
                <a:lnTo>
                  <a:pt x="7018" y="127"/>
                </a:lnTo>
                <a:lnTo>
                  <a:pt x="6848" y="63"/>
                </a:lnTo>
                <a:lnTo>
                  <a:pt x="6678" y="32"/>
                </a:lnTo>
                <a:lnTo>
                  <a:pt x="6439" y="0"/>
                </a:lnTo>
                <a:lnTo>
                  <a:pt x="5179" y="0"/>
                </a:lnTo>
                <a:lnTo>
                  <a:pt x="5008" y="32"/>
                </a:lnTo>
                <a:lnTo>
                  <a:pt x="4770" y="63"/>
                </a:lnTo>
                <a:lnTo>
                  <a:pt x="4599" y="127"/>
                </a:lnTo>
                <a:lnTo>
                  <a:pt x="4259" y="285"/>
                </a:lnTo>
                <a:lnTo>
                  <a:pt x="4088" y="412"/>
                </a:lnTo>
                <a:lnTo>
                  <a:pt x="3952" y="539"/>
                </a:lnTo>
                <a:lnTo>
                  <a:pt x="3782" y="666"/>
                </a:lnTo>
                <a:lnTo>
                  <a:pt x="3679" y="856"/>
                </a:lnTo>
                <a:lnTo>
                  <a:pt x="3577" y="1015"/>
                </a:lnTo>
                <a:lnTo>
                  <a:pt x="3509" y="1142"/>
                </a:lnTo>
                <a:lnTo>
                  <a:pt x="3407" y="1364"/>
                </a:lnTo>
                <a:lnTo>
                  <a:pt x="3373" y="1522"/>
                </a:lnTo>
                <a:lnTo>
                  <a:pt x="3339" y="1713"/>
                </a:lnTo>
                <a:lnTo>
                  <a:pt x="3339" y="3077"/>
                </a:lnTo>
                <a:lnTo>
                  <a:pt x="1669" y="3077"/>
                </a:lnTo>
                <a:lnTo>
                  <a:pt x="1363" y="3108"/>
                </a:lnTo>
                <a:lnTo>
                  <a:pt x="1022" y="3172"/>
                </a:lnTo>
                <a:lnTo>
                  <a:pt x="784" y="3299"/>
                </a:lnTo>
                <a:lnTo>
                  <a:pt x="511" y="3521"/>
                </a:lnTo>
                <a:lnTo>
                  <a:pt x="307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307" y="20902"/>
                </a:lnTo>
                <a:lnTo>
                  <a:pt x="511" y="21156"/>
                </a:lnTo>
                <a:lnTo>
                  <a:pt x="784" y="21315"/>
                </a:lnTo>
                <a:lnTo>
                  <a:pt x="1022" y="21505"/>
                </a:lnTo>
                <a:lnTo>
                  <a:pt x="1363" y="21568"/>
                </a:lnTo>
                <a:lnTo>
                  <a:pt x="1669" y="21600"/>
                </a:lnTo>
                <a:lnTo>
                  <a:pt x="19931" y="21600"/>
                </a:lnTo>
                <a:lnTo>
                  <a:pt x="20237" y="21568"/>
                </a:lnTo>
                <a:lnTo>
                  <a:pt x="20578" y="21505"/>
                </a:lnTo>
                <a:lnTo>
                  <a:pt x="20816" y="21315"/>
                </a:lnTo>
                <a:lnTo>
                  <a:pt x="21089" y="21156"/>
                </a:lnTo>
                <a:lnTo>
                  <a:pt x="21293" y="20902"/>
                </a:lnTo>
                <a:lnTo>
                  <a:pt x="21464" y="20648"/>
                </a:lnTo>
                <a:lnTo>
                  <a:pt x="21566" y="20363"/>
                </a:lnTo>
                <a:lnTo>
                  <a:pt x="21600" y="20046"/>
                </a:lnTo>
                <a:lnTo>
                  <a:pt x="21600" y="4599"/>
                </a:lnTo>
                <a:lnTo>
                  <a:pt x="21566" y="4314"/>
                </a:lnTo>
                <a:lnTo>
                  <a:pt x="21464" y="4028"/>
                </a:lnTo>
                <a:lnTo>
                  <a:pt x="21293" y="3743"/>
                </a:lnTo>
                <a:lnTo>
                  <a:pt x="21089" y="3521"/>
                </a:lnTo>
                <a:close/>
                <a:moveTo>
                  <a:pt x="14956" y="1903"/>
                </a:moveTo>
                <a:lnTo>
                  <a:pt x="14991" y="1776"/>
                </a:lnTo>
                <a:lnTo>
                  <a:pt x="15059" y="1618"/>
                </a:lnTo>
                <a:lnTo>
                  <a:pt x="15195" y="1554"/>
                </a:lnTo>
                <a:lnTo>
                  <a:pt x="15365" y="1522"/>
                </a:lnTo>
                <a:lnTo>
                  <a:pt x="16183" y="1522"/>
                </a:lnTo>
                <a:lnTo>
                  <a:pt x="16387" y="1554"/>
                </a:lnTo>
                <a:lnTo>
                  <a:pt x="16490" y="1618"/>
                </a:lnTo>
                <a:lnTo>
                  <a:pt x="16592" y="1776"/>
                </a:lnTo>
                <a:lnTo>
                  <a:pt x="16592" y="5551"/>
                </a:lnTo>
                <a:lnTo>
                  <a:pt x="16490" y="5678"/>
                </a:lnTo>
                <a:lnTo>
                  <a:pt x="16387" y="5741"/>
                </a:lnTo>
                <a:lnTo>
                  <a:pt x="16183" y="5773"/>
                </a:lnTo>
                <a:lnTo>
                  <a:pt x="15365" y="5773"/>
                </a:lnTo>
                <a:lnTo>
                  <a:pt x="15195" y="5741"/>
                </a:lnTo>
                <a:lnTo>
                  <a:pt x="15059" y="5678"/>
                </a:lnTo>
                <a:lnTo>
                  <a:pt x="14991" y="5551"/>
                </a:lnTo>
                <a:lnTo>
                  <a:pt x="14956" y="5360"/>
                </a:lnTo>
                <a:lnTo>
                  <a:pt x="14956" y="1903"/>
                </a:lnTo>
                <a:close/>
                <a:moveTo>
                  <a:pt x="5008" y="1903"/>
                </a:moveTo>
                <a:lnTo>
                  <a:pt x="5008" y="1776"/>
                </a:lnTo>
                <a:lnTo>
                  <a:pt x="5110" y="1618"/>
                </a:lnTo>
                <a:lnTo>
                  <a:pt x="5213" y="1554"/>
                </a:lnTo>
                <a:lnTo>
                  <a:pt x="5417" y="1522"/>
                </a:lnTo>
                <a:lnTo>
                  <a:pt x="6235" y="1522"/>
                </a:lnTo>
                <a:lnTo>
                  <a:pt x="6405" y="1554"/>
                </a:lnTo>
                <a:lnTo>
                  <a:pt x="6541" y="1618"/>
                </a:lnTo>
                <a:lnTo>
                  <a:pt x="6609" y="1776"/>
                </a:lnTo>
                <a:lnTo>
                  <a:pt x="6678" y="1903"/>
                </a:lnTo>
                <a:lnTo>
                  <a:pt x="6678" y="5360"/>
                </a:lnTo>
                <a:lnTo>
                  <a:pt x="6609" y="5551"/>
                </a:lnTo>
                <a:lnTo>
                  <a:pt x="6541" y="5678"/>
                </a:lnTo>
                <a:lnTo>
                  <a:pt x="6405" y="5741"/>
                </a:lnTo>
                <a:lnTo>
                  <a:pt x="6235" y="5773"/>
                </a:lnTo>
                <a:lnTo>
                  <a:pt x="5417" y="5773"/>
                </a:lnTo>
                <a:lnTo>
                  <a:pt x="5213" y="5741"/>
                </a:lnTo>
                <a:lnTo>
                  <a:pt x="5110" y="5678"/>
                </a:lnTo>
                <a:lnTo>
                  <a:pt x="5008" y="5551"/>
                </a:lnTo>
                <a:lnTo>
                  <a:pt x="5008" y="1903"/>
                </a:lnTo>
                <a:close/>
                <a:moveTo>
                  <a:pt x="19931" y="20046"/>
                </a:moveTo>
                <a:lnTo>
                  <a:pt x="1669" y="20046"/>
                </a:lnTo>
                <a:lnTo>
                  <a:pt x="1669" y="7707"/>
                </a:lnTo>
                <a:lnTo>
                  <a:pt x="19931" y="7707"/>
                </a:lnTo>
                <a:lnTo>
                  <a:pt x="19931" y="200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2"/>
          <p:cNvSpPr/>
          <p:nvPr/>
        </p:nvSpPr>
        <p:spPr>
          <a:xfrm>
            <a:off x="9433171" y="4033248"/>
            <a:ext cx="1398654" cy="13971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23" y="0"/>
                </a:moveTo>
                <a:cubicBezTo>
                  <a:pt x="4967" y="0"/>
                  <a:pt x="0" y="4683"/>
                  <a:pt x="0" y="10609"/>
                </a:cubicBezTo>
                <a:cubicBezTo>
                  <a:pt x="0" y="16535"/>
                  <a:pt x="4967" y="21600"/>
                  <a:pt x="10823" y="21600"/>
                </a:cubicBezTo>
                <a:cubicBezTo>
                  <a:pt x="16633" y="21600"/>
                  <a:pt x="21600" y="16535"/>
                  <a:pt x="21600" y="10609"/>
                </a:cubicBezTo>
                <a:cubicBezTo>
                  <a:pt x="21600" y="4683"/>
                  <a:pt x="16633" y="0"/>
                  <a:pt x="10823" y="0"/>
                </a:cubicBezTo>
                <a:close/>
                <a:moveTo>
                  <a:pt x="10823" y="19067"/>
                </a:moveTo>
                <a:cubicBezTo>
                  <a:pt x="6232" y="19067"/>
                  <a:pt x="2483" y="15244"/>
                  <a:pt x="2483" y="10609"/>
                </a:cubicBezTo>
                <a:cubicBezTo>
                  <a:pt x="2483" y="5926"/>
                  <a:pt x="6232" y="2150"/>
                  <a:pt x="10823" y="2150"/>
                </a:cubicBezTo>
                <a:cubicBezTo>
                  <a:pt x="15368" y="2150"/>
                  <a:pt x="19117" y="5926"/>
                  <a:pt x="19117" y="10609"/>
                </a:cubicBezTo>
                <a:cubicBezTo>
                  <a:pt x="19117" y="15244"/>
                  <a:pt x="15368" y="19067"/>
                  <a:pt x="10823" y="190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2"/>
          <p:cNvSpPr/>
          <p:nvPr/>
        </p:nvSpPr>
        <p:spPr>
          <a:xfrm>
            <a:off x="10073927" y="4332347"/>
            <a:ext cx="317412" cy="6765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336" y="0"/>
                </a:moveTo>
                <a:lnTo>
                  <a:pt x="0" y="0"/>
                </a:lnTo>
                <a:lnTo>
                  <a:pt x="0" y="12999"/>
                </a:lnTo>
                <a:lnTo>
                  <a:pt x="18136" y="21600"/>
                </a:lnTo>
                <a:lnTo>
                  <a:pt x="21600" y="19059"/>
                </a:lnTo>
                <a:lnTo>
                  <a:pt x="7336" y="11142"/>
                </a:lnTo>
                <a:lnTo>
                  <a:pt x="7336" y="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3"/>
          <p:cNvSpPr txBox="1">
            <a:spLocks noGrp="1"/>
          </p:cNvSpPr>
          <p:nvPr>
            <p:ph type="title"/>
          </p:nvPr>
        </p:nvSpPr>
        <p:spPr>
          <a:xfrm>
            <a:off x="1003150" y="365125"/>
            <a:ext cx="7851600" cy="102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700" dirty="0"/>
              <a:t>Konkurs ofert – komunikacja</a:t>
            </a:r>
            <a:endParaRPr sz="3700" dirty="0"/>
          </a:p>
        </p:txBody>
      </p:sp>
      <p:sp>
        <p:nvSpPr>
          <p:cNvPr id="641" name="Google Shape;641;p63"/>
          <p:cNvSpPr>
            <a:spLocks noGrp="1"/>
          </p:cNvSpPr>
          <p:nvPr>
            <p:ph type="dgm" idx="2"/>
          </p:nvPr>
        </p:nvSpPr>
        <p:spPr>
          <a:xfrm>
            <a:off x="503250" y="1389025"/>
            <a:ext cx="7811100" cy="50218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pl-PL" sz="2000" dirty="0"/>
              <a:t>Proszę sprawdzać na bieżąco komunikaty na stronie internetowej Śląskiego OW NFZ.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pl-PL" sz="2000" dirty="0"/>
              <a:t>Proszę sprawdzać na bieżąco skrzynki  pocztowe, podane w ofercie, na które komisja będzie wysyłała zawiadomienia, wezwania itp. obwarowane terminami.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pl-PL" sz="2000" dirty="0"/>
              <a:t>Proszę odbierać telefony i faksy (oferta).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pl-PL" sz="2000" dirty="0"/>
              <a:t>Proszę przestrzegać terminów wezwań komisji.</a:t>
            </a:r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endParaRPr lang="pl-PL" sz="400" dirty="0"/>
          </a:p>
          <a:p>
            <a:pPr indent="-387350">
              <a:buSzPts val="2500"/>
              <a:buFont typeface="Noto Sans Symbols"/>
              <a:buChar char="❖"/>
            </a:pPr>
            <a:r>
              <a:rPr lang="pl-PL" sz="2000" dirty="0"/>
              <a:t>Proszę należycie przygotować się do weryfikacji </a:t>
            </a:r>
            <a:br>
              <a:rPr lang="pl-PL" sz="2000" dirty="0"/>
            </a:br>
            <a:r>
              <a:rPr lang="pl-PL" sz="2000" dirty="0"/>
              <a:t>(przygotować dokumenty potwierdzające tytuł prawny pomieszczeń, wyposażenia i pojazdów, spełnianie warunków, dokumenty dot. sprzętu, np. paszporty techniczne z ważnymi przeglądami itp.).</a:t>
            </a:r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endParaRPr sz="2000" dirty="0"/>
          </a:p>
        </p:txBody>
      </p:sp>
      <p:sp>
        <p:nvSpPr>
          <p:cNvPr id="642" name="Google Shape;642;p63"/>
          <p:cNvSpPr/>
          <p:nvPr/>
        </p:nvSpPr>
        <p:spPr>
          <a:xfrm>
            <a:off x="9572429" y="1218854"/>
            <a:ext cx="1703224" cy="1308258"/>
          </a:xfrm>
          <a:custGeom>
            <a:avLst/>
            <a:gdLst/>
            <a:ahLst/>
            <a:cxnLst/>
            <a:rect l="l" t="t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3"/>
          <p:cNvSpPr/>
          <p:nvPr/>
        </p:nvSpPr>
        <p:spPr>
          <a:xfrm>
            <a:off x="9572449" y="3268088"/>
            <a:ext cx="1751490" cy="1308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184" y="13378"/>
                </a:moveTo>
                <a:cubicBezTo>
                  <a:pt x="6184" y="6081"/>
                  <a:pt x="6184" y="6081"/>
                  <a:pt x="6184" y="6081"/>
                </a:cubicBezTo>
                <a:cubicBezTo>
                  <a:pt x="2308" y="6081"/>
                  <a:pt x="2308" y="6081"/>
                  <a:pt x="2308" y="6081"/>
                </a:cubicBezTo>
                <a:cubicBezTo>
                  <a:pt x="784" y="6081"/>
                  <a:pt x="0" y="7346"/>
                  <a:pt x="0" y="8659"/>
                </a:cubicBezTo>
                <a:cubicBezTo>
                  <a:pt x="0" y="15519"/>
                  <a:pt x="0" y="15519"/>
                  <a:pt x="0" y="15519"/>
                </a:cubicBezTo>
                <a:cubicBezTo>
                  <a:pt x="0" y="17222"/>
                  <a:pt x="784" y="18146"/>
                  <a:pt x="2308" y="18146"/>
                </a:cubicBezTo>
                <a:cubicBezTo>
                  <a:pt x="3092" y="18146"/>
                  <a:pt x="3092" y="18146"/>
                  <a:pt x="3092" y="18146"/>
                </a:cubicBezTo>
                <a:cubicBezTo>
                  <a:pt x="3092" y="21600"/>
                  <a:pt x="3092" y="21600"/>
                  <a:pt x="3092" y="21600"/>
                </a:cubicBezTo>
                <a:cubicBezTo>
                  <a:pt x="6576" y="18146"/>
                  <a:pt x="6576" y="18146"/>
                  <a:pt x="6576" y="18146"/>
                </a:cubicBezTo>
                <a:cubicBezTo>
                  <a:pt x="11932" y="18146"/>
                  <a:pt x="11932" y="18146"/>
                  <a:pt x="11932" y="18146"/>
                </a:cubicBezTo>
                <a:cubicBezTo>
                  <a:pt x="13152" y="18146"/>
                  <a:pt x="13892" y="17222"/>
                  <a:pt x="13892" y="15519"/>
                </a:cubicBezTo>
                <a:cubicBezTo>
                  <a:pt x="13892" y="13378"/>
                  <a:pt x="13892" y="13378"/>
                  <a:pt x="13892" y="13378"/>
                </a:cubicBezTo>
                <a:lnTo>
                  <a:pt x="6184" y="13378"/>
                </a:lnTo>
                <a:close/>
                <a:moveTo>
                  <a:pt x="19292" y="0"/>
                </a:moveTo>
                <a:cubicBezTo>
                  <a:pt x="9624" y="0"/>
                  <a:pt x="9624" y="0"/>
                  <a:pt x="9624" y="0"/>
                </a:cubicBezTo>
                <a:cubicBezTo>
                  <a:pt x="8492" y="0"/>
                  <a:pt x="7708" y="1314"/>
                  <a:pt x="7708" y="2627"/>
                </a:cubicBezTo>
                <a:cubicBezTo>
                  <a:pt x="7708" y="12065"/>
                  <a:pt x="7708" y="12065"/>
                  <a:pt x="7708" y="12065"/>
                </a:cubicBezTo>
                <a:cubicBezTo>
                  <a:pt x="15068" y="12065"/>
                  <a:pt x="15068" y="12065"/>
                  <a:pt x="15068" y="12065"/>
                </a:cubicBezTo>
                <a:cubicBezTo>
                  <a:pt x="18508" y="15519"/>
                  <a:pt x="18508" y="15519"/>
                  <a:pt x="18508" y="15519"/>
                </a:cubicBezTo>
                <a:cubicBezTo>
                  <a:pt x="18508" y="12065"/>
                  <a:pt x="18508" y="12065"/>
                  <a:pt x="18508" y="12065"/>
                </a:cubicBezTo>
                <a:cubicBezTo>
                  <a:pt x="19292" y="12065"/>
                  <a:pt x="19292" y="12065"/>
                  <a:pt x="19292" y="12065"/>
                </a:cubicBezTo>
                <a:cubicBezTo>
                  <a:pt x="20468" y="12065"/>
                  <a:pt x="21600" y="11238"/>
                  <a:pt x="21600" y="9486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21600" y="1314"/>
                  <a:pt x="20468" y="0"/>
                  <a:pt x="192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4"/>
          <p:cNvSpPr txBox="1">
            <a:spLocks noGrp="1"/>
          </p:cNvSpPr>
          <p:nvPr>
            <p:ph type="title"/>
          </p:nvPr>
        </p:nvSpPr>
        <p:spPr>
          <a:xfrm>
            <a:off x="1552925" y="365125"/>
            <a:ext cx="7301700" cy="102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/>
              <a:t>KONKURS OERT - KOMUNIKACJA</a:t>
            </a:r>
            <a:endParaRPr sz="3300"/>
          </a:p>
        </p:txBody>
      </p:sp>
      <p:sp>
        <p:nvSpPr>
          <p:cNvPr id="649" name="Google Shape;649;p64"/>
          <p:cNvSpPr>
            <a:spLocks noGrp="1"/>
          </p:cNvSpPr>
          <p:nvPr>
            <p:ph type="dgm" idx="2"/>
          </p:nvPr>
        </p:nvSpPr>
        <p:spPr>
          <a:xfrm>
            <a:off x="1149500" y="1668675"/>
            <a:ext cx="6740700" cy="425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b="1" dirty="0"/>
              <a:t>Adres mailowy:</a:t>
            </a:r>
            <a:endParaRPr sz="23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dirty="0"/>
              <a:t>NOZ_konkurs@nfz-katowice.pl</a:t>
            </a:r>
            <a:endParaRPr sz="23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b="1" dirty="0"/>
              <a:t>Telefon:</a:t>
            </a:r>
            <a:r>
              <a:rPr lang="pl-PL" sz="2300" dirty="0"/>
              <a:t> </a:t>
            </a:r>
            <a:endParaRPr sz="2300" dirty="0"/>
          </a:p>
          <a:p>
            <a:pPr indent="0">
              <a:buNone/>
            </a:pPr>
            <a:r>
              <a:rPr lang="pl-PL" sz="2300" dirty="0"/>
              <a:t>32/ 735 16 51</a:t>
            </a:r>
          </a:p>
          <a:p>
            <a:pPr indent="0">
              <a:buNone/>
            </a:pPr>
            <a:r>
              <a:rPr lang="pl-PL" sz="2300" dirty="0"/>
              <a:t>32/ 735 05 44</a:t>
            </a:r>
            <a:endParaRPr sz="2300" dirty="0"/>
          </a:p>
          <a:p>
            <a:pPr lvl="0" indent="0">
              <a:buNone/>
            </a:pPr>
            <a:r>
              <a:rPr lang="pl-PL" sz="2300" dirty="0"/>
              <a:t>32/ 735 19 87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b="1" dirty="0"/>
              <a:t>Fax: </a:t>
            </a:r>
            <a:endParaRPr sz="23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dirty="0"/>
              <a:t>32/735 18 09</a:t>
            </a:r>
            <a:endParaRPr sz="2300" dirty="0"/>
          </a:p>
        </p:txBody>
      </p:sp>
      <p:sp>
        <p:nvSpPr>
          <p:cNvPr id="650" name="Google Shape;650;p64"/>
          <p:cNvSpPr/>
          <p:nvPr/>
        </p:nvSpPr>
        <p:spPr>
          <a:xfrm>
            <a:off x="9572429" y="1218854"/>
            <a:ext cx="1703224" cy="1308258"/>
          </a:xfrm>
          <a:custGeom>
            <a:avLst/>
            <a:gdLst/>
            <a:ahLst/>
            <a:cxnLst/>
            <a:rect l="l" t="t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4"/>
          <p:cNvSpPr/>
          <p:nvPr/>
        </p:nvSpPr>
        <p:spPr>
          <a:xfrm>
            <a:off x="9572449" y="3268088"/>
            <a:ext cx="1751490" cy="1308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184" y="13378"/>
                </a:moveTo>
                <a:cubicBezTo>
                  <a:pt x="6184" y="6081"/>
                  <a:pt x="6184" y="6081"/>
                  <a:pt x="6184" y="6081"/>
                </a:cubicBezTo>
                <a:cubicBezTo>
                  <a:pt x="2308" y="6081"/>
                  <a:pt x="2308" y="6081"/>
                  <a:pt x="2308" y="6081"/>
                </a:cubicBezTo>
                <a:cubicBezTo>
                  <a:pt x="784" y="6081"/>
                  <a:pt x="0" y="7346"/>
                  <a:pt x="0" y="8659"/>
                </a:cubicBezTo>
                <a:cubicBezTo>
                  <a:pt x="0" y="15519"/>
                  <a:pt x="0" y="15519"/>
                  <a:pt x="0" y="15519"/>
                </a:cubicBezTo>
                <a:cubicBezTo>
                  <a:pt x="0" y="17222"/>
                  <a:pt x="784" y="18146"/>
                  <a:pt x="2308" y="18146"/>
                </a:cubicBezTo>
                <a:cubicBezTo>
                  <a:pt x="3092" y="18146"/>
                  <a:pt x="3092" y="18146"/>
                  <a:pt x="3092" y="18146"/>
                </a:cubicBezTo>
                <a:cubicBezTo>
                  <a:pt x="3092" y="21600"/>
                  <a:pt x="3092" y="21600"/>
                  <a:pt x="3092" y="21600"/>
                </a:cubicBezTo>
                <a:cubicBezTo>
                  <a:pt x="6576" y="18146"/>
                  <a:pt x="6576" y="18146"/>
                  <a:pt x="6576" y="18146"/>
                </a:cubicBezTo>
                <a:cubicBezTo>
                  <a:pt x="11932" y="18146"/>
                  <a:pt x="11932" y="18146"/>
                  <a:pt x="11932" y="18146"/>
                </a:cubicBezTo>
                <a:cubicBezTo>
                  <a:pt x="13152" y="18146"/>
                  <a:pt x="13892" y="17222"/>
                  <a:pt x="13892" y="15519"/>
                </a:cubicBezTo>
                <a:cubicBezTo>
                  <a:pt x="13892" y="13378"/>
                  <a:pt x="13892" y="13378"/>
                  <a:pt x="13892" y="13378"/>
                </a:cubicBezTo>
                <a:lnTo>
                  <a:pt x="6184" y="13378"/>
                </a:lnTo>
                <a:close/>
                <a:moveTo>
                  <a:pt x="19292" y="0"/>
                </a:moveTo>
                <a:cubicBezTo>
                  <a:pt x="9624" y="0"/>
                  <a:pt x="9624" y="0"/>
                  <a:pt x="9624" y="0"/>
                </a:cubicBezTo>
                <a:cubicBezTo>
                  <a:pt x="8492" y="0"/>
                  <a:pt x="7708" y="1314"/>
                  <a:pt x="7708" y="2627"/>
                </a:cubicBezTo>
                <a:cubicBezTo>
                  <a:pt x="7708" y="12065"/>
                  <a:pt x="7708" y="12065"/>
                  <a:pt x="7708" y="12065"/>
                </a:cubicBezTo>
                <a:cubicBezTo>
                  <a:pt x="15068" y="12065"/>
                  <a:pt x="15068" y="12065"/>
                  <a:pt x="15068" y="12065"/>
                </a:cubicBezTo>
                <a:cubicBezTo>
                  <a:pt x="18508" y="15519"/>
                  <a:pt x="18508" y="15519"/>
                  <a:pt x="18508" y="15519"/>
                </a:cubicBezTo>
                <a:cubicBezTo>
                  <a:pt x="18508" y="12065"/>
                  <a:pt x="18508" y="12065"/>
                  <a:pt x="18508" y="12065"/>
                </a:cubicBezTo>
                <a:cubicBezTo>
                  <a:pt x="19292" y="12065"/>
                  <a:pt x="19292" y="12065"/>
                  <a:pt x="19292" y="12065"/>
                </a:cubicBezTo>
                <a:cubicBezTo>
                  <a:pt x="20468" y="12065"/>
                  <a:pt x="21600" y="11238"/>
                  <a:pt x="21600" y="9486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21600" y="1314"/>
                  <a:pt x="20468" y="0"/>
                  <a:pt x="192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64"/>
          <p:cNvSpPr/>
          <p:nvPr/>
        </p:nvSpPr>
        <p:spPr>
          <a:xfrm>
            <a:off x="698546" y="1797626"/>
            <a:ext cx="642214" cy="575208"/>
          </a:xfrm>
          <a:custGeom>
            <a:avLst/>
            <a:gdLst/>
            <a:ahLst/>
            <a:cxnLst/>
            <a:rect l="l" t="t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4"/>
          <p:cNvSpPr/>
          <p:nvPr/>
        </p:nvSpPr>
        <p:spPr>
          <a:xfrm>
            <a:off x="819950" y="2980374"/>
            <a:ext cx="520805" cy="575237"/>
          </a:xfrm>
          <a:custGeom>
            <a:avLst/>
            <a:gdLst/>
            <a:ahLst/>
            <a:cxnLst/>
            <a:rect l="l" t="t" r="r" b="b"/>
            <a:pathLst>
              <a:path w="19273" h="19365" extrusionOk="0">
                <a:moveTo>
                  <a:pt x="11045" y="11319"/>
                </a:moveTo>
                <a:cubicBezTo>
                  <a:pt x="9338" y="13030"/>
                  <a:pt x="7144" y="14740"/>
                  <a:pt x="6315" y="13909"/>
                </a:cubicBezTo>
                <a:cubicBezTo>
                  <a:pt x="4999" y="12590"/>
                  <a:pt x="4121" y="11710"/>
                  <a:pt x="1537" y="13909"/>
                </a:cubicBezTo>
                <a:cubicBezTo>
                  <a:pt x="-1486" y="16060"/>
                  <a:pt x="659" y="17770"/>
                  <a:pt x="1976" y="18650"/>
                </a:cubicBezTo>
                <a:cubicBezTo>
                  <a:pt x="3244" y="20360"/>
                  <a:pt x="8461" y="19089"/>
                  <a:pt x="13629" y="13909"/>
                </a:cubicBezTo>
                <a:cubicBezTo>
                  <a:pt x="18798" y="8729"/>
                  <a:pt x="20114" y="3500"/>
                  <a:pt x="18798" y="1741"/>
                </a:cubicBezTo>
                <a:cubicBezTo>
                  <a:pt x="17530" y="470"/>
                  <a:pt x="16213" y="-1240"/>
                  <a:pt x="14068" y="1350"/>
                </a:cubicBezTo>
                <a:cubicBezTo>
                  <a:pt x="11923" y="3940"/>
                  <a:pt x="12800" y="4771"/>
                  <a:pt x="14068" y="6139"/>
                </a:cubicBezTo>
                <a:cubicBezTo>
                  <a:pt x="14946" y="6921"/>
                  <a:pt x="13239" y="9120"/>
                  <a:pt x="11045" y="1131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64"/>
          <p:cNvSpPr/>
          <p:nvPr/>
        </p:nvSpPr>
        <p:spPr>
          <a:xfrm>
            <a:off x="904725" y="5048626"/>
            <a:ext cx="520831" cy="575224"/>
          </a:xfrm>
          <a:custGeom>
            <a:avLst/>
            <a:gdLst/>
            <a:ahLst/>
            <a:cxnLst/>
            <a:rect l="l" t="t" r="r" b="b"/>
            <a:pathLst>
              <a:path w="20852" h="21356" extrusionOk="0">
                <a:moveTo>
                  <a:pt x="5262" y="21356"/>
                </a:moveTo>
                <a:cubicBezTo>
                  <a:pt x="4042" y="21356"/>
                  <a:pt x="2460" y="20530"/>
                  <a:pt x="1647" y="19748"/>
                </a:cubicBezTo>
                <a:cubicBezTo>
                  <a:pt x="-341" y="17836"/>
                  <a:pt x="-748" y="14402"/>
                  <a:pt x="1647" y="12099"/>
                </a:cubicBezTo>
                <a:cubicBezTo>
                  <a:pt x="3274" y="10534"/>
                  <a:pt x="9645" y="4363"/>
                  <a:pt x="12854" y="1277"/>
                </a:cubicBezTo>
                <a:cubicBezTo>
                  <a:pt x="14074" y="147"/>
                  <a:pt x="15655" y="-244"/>
                  <a:pt x="16875" y="147"/>
                </a:cubicBezTo>
                <a:cubicBezTo>
                  <a:pt x="18050" y="538"/>
                  <a:pt x="19270" y="1668"/>
                  <a:pt x="19677" y="2842"/>
                </a:cubicBezTo>
                <a:cubicBezTo>
                  <a:pt x="20084" y="3972"/>
                  <a:pt x="19677" y="5536"/>
                  <a:pt x="18457" y="6666"/>
                </a:cubicBezTo>
                <a:cubicBezTo>
                  <a:pt x="8064" y="16706"/>
                  <a:pt x="8064" y="16706"/>
                  <a:pt x="8064" y="16706"/>
                </a:cubicBezTo>
                <a:cubicBezTo>
                  <a:pt x="7250" y="17445"/>
                  <a:pt x="6437" y="17836"/>
                  <a:pt x="6030" y="17836"/>
                </a:cubicBezTo>
                <a:cubicBezTo>
                  <a:pt x="5262" y="17836"/>
                  <a:pt x="4449" y="17836"/>
                  <a:pt x="4042" y="17097"/>
                </a:cubicBezTo>
                <a:cubicBezTo>
                  <a:pt x="3274" y="16315"/>
                  <a:pt x="3274" y="15141"/>
                  <a:pt x="4449" y="13620"/>
                </a:cubicBezTo>
                <a:cubicBezTo>
                  <a:pt x="12085" y="6275"/>
                  <a:pt x="12085" y="6275"/>
                  <a:pt x="12085" y="6275"/>
                </a:cubicBezTo>
                <a:cubicBezTo>
                  <a:pt x="12492" y="6275"/>
                  <a:pt x="12854" y="6275"/>
                  <a:pt x="13215" y="6275"/>
                </a:cubicBezTo>
                <a:cubicBezTo>
                  <a:pt x="13215" y="6666"/>
                  <a:pt x="13215" y="7057"/>
                  <a:pt x="13215" y="7492"/>
                </a:cubicBezTo>
                <a:cubicBezTo>
                  <a:pt x="5669" y="14750"/>
                  <a:pt x="5669" y="14750"/>
                  <a:pt x="5669" y="14750"/>
                </a:cubicBezTo>
                <a:cubicBezTo>
                  <a:pt x="4855" y="15141"/>
                  <a:pt x="4855" y="15923"/>
                  <a:pt x="5262" y="16315"/>
                </a:cubicBezTo>
                <a:lnTo>
                  <a:pt x="5669" y="16315"/>
                </a:lnTo>
                <a:cubicBezTo>
                  <a:pt x="6030" y="16315"/>
                  <a:pt x="6437" y="15923"/>
                  <a:pt x="6844" y="15923"/>
                </a:cubicBezTo>
                <a:cubicBezTo>
                  <a:pt x="17282" y="5536"/>
                  <a:pt x="17282" y="5536"/>
                  <a:pt x="17282" y="5536"/>
                </a:cubicBezTo>
                <a:cubicBezTo>
                  <a:pt x="18050" y="4754"/>
                  <a:pt x="18457" y="3972"/>
                  <a:pt x="18050" y="3233"/>
                </a:cubicBezTo>
                <a:cubicBezTo>
                  <a:pt x="18050" y="2451"/>
                  <a:pt x="17282" y="1668"/>
                  <a:pt x="16469" y="1668"/>
                </a:cubicBezTo>
                <a:cubicBezTo>
                  <a:pt x="15655" y="1277"/>
                  <a:pt x="14887" y="1668"/>
                  <a:pt x="14074" y="2451"/>
                </a:cubicBezTo>
                <a:cubicBezTo>
                  <a:pt x="10820" y="5536"/>
                  <a:pt x="4449" y="11708"/>
                  <a:pt x="2867" y="12838"/>
                </a:cubicBezTo>
                <a:cubicBezTo>
                  <a:pt x="879" y="15141"/>
                  <a:pt x="1240" y="17445"/>
                  <a:pt x="2867" y="18618"/>
                </a:cubicBezTo>
                <a:cubicBezTo>
                  <a:pt x="4042" y="19748"/>
                  <a:pt x="6437" y="20530"/>
                  <a:pt x="8425" y="18227"/>
                </a:cubicBezTo>
                <a:cubicBezTo>
                  <a:pt x="19677" y="7840"/>
                  <a:pt x="19677" y="7840"/>
                  <a:pt x="19677" y="7840"/>
                </a:cubicBezTo>
                <a:cubicBezTo>
                  <a:pt x="20084" y="7492"/>
                  <a:pt x="20445" y="7492"/>
                  <a:pt x="20852" y="7840"/>
                </a:cubicBezTo>
                <a:lnTo>
                  <a:pt x="20852" y="8579"/>
                </a:lnTo>
                <a:cubicBezTo>
                  <a:pt x="9645" y="19400"/>
                  <a:pt x="9645" y="19400"/>
                  <a:pt x="9645" y="19400"/>
                </a:cubicBezTo>
                <a:cubicBezTo>
                  <a:pt x="8425" y="20530"/>
                  <a:pt x="6844" y="21356"/>
                  <a:pt x="5262" y="213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5"/>
          <p:cNvSpPr txBox="1">
            <a:spLocks noGrp="1"/>
          </p:cNvSpPr>
          <p:nvPr>
            <p:ph type="body" idx="1"/>
          </p:nvPr>
        </p:nvSpPr>
        <p:spPr>
          <a:xfrm>
            <a:off x="4581181" y="3012490"/>
            <a:ext cx="6235200" cy="89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Dziękujemy za uwagę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5;p29"/>
          <p:cNvSpPr/>
          <p:nvPr/>
        </p:nvSpPr>
        <p:spPr>
          <a:xfrm>
            <a:off x="607674" y="157818"/>
            <a:ext cx="8360479" cy="94122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6;p29"/>
          <p:cNvSpPr txBox="1">
            <a:spLocks noGrp="1"/>
          </p:cNvSpPr>
          <p:nvPr>
            <p:ph type="title"/>
          </p:nvPr>
        </p:nvSpPr>
        <p:spPr>
          <a:xfrm>
            <a:off x="607668" y="131568"/>
            <a:ext cx="6865793" cy="9674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710" dirty="0">
                <a:solidFill>
                  <a:schemeClr val="accent1"/>
                </a:solidFill>
              </a:rPr>
              <a:t>Prawidłowe przygotowanie oferty</a:t>
            </a:r>
            <a:endParaRPr sz="2710" dirty="0">
              <a:solidFill>
                <a:schemeClr val="accent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3385" y="2321169"/>
            <a:ext cx="4264269" cy="180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Google Shape;277;p28"/>
          <p:cNvSpPr>
            <a:spLocks noGrp="1"/>
          </p:cNvSpPr>
          <p:nvPr>
            <p:ph type="dgm" idx="2"/>
          </p:nvPr>
        </p:nvSpPr>
        <p:spPr>
          <a:xfrm>
            <a:off x="607668" y="1125288"/>
            <a:ext cx="8545124" cy="50329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potencjału świadczeniodawcy (świadczeniodawca - Portal Potencjału)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umów podwykonawstwa (podwykonawca – Portal Potencjału)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profilu ofertowego (świadczeniodawca – Portal Potencjału)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Formularza ofertowego (świadczeniodawca – aplikacja ofertowanie)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PROGRAM OFERTOWANIE – wersja 13.93.0120 z dnia 20.01.2023 r.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dokumentacji formalno-prawnej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endParaRPr lang="pl-PL" sz="1800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altLang="pl-PL" sz="1800" b="1" dirty="0"/>
              <a:t>POTENCJAŁ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Personel udzielający świadczeń opieki zdrowotnej (wymagany i dodatkowo oceniany, kompetencje)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Zasoby własne (sprzęt, pomieszczenia)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Dostępność personelu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(średniotygodniowy wymiar zatrudnienia)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Dostępność komórki organizacyjnej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Umowy podwykonawstwa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endParaRPr lang="pl-PL" alt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None/>
              <a:defRPr/>
            </a:pPr>
            <a:r>
              <a:rPr lang="pl-PL" altLang="pl-P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 – odpowiednio wcześnie wygenerować profil ofertowy oraz formularz ofertowy !!!</a:t>
            </a:r>
          </a:p>
          <a:p>
            <a:pPr marL="285750" indent="-285750">
              <a:buClr>
                <a:schemeClr val="lt2"/>
              </a:buClr>
              <a:buSzPts val="1100"/>
            </a:pPr>
            <a:endParaRPr lang="pl-PL" sz="1800" dirty="0"/>
          </a:p>
        </p:txBody>
      </p:sp>
      <p:sp>
        <p:nvSpPr>
          <p:cNvPr id="9" name="Google Shape;213;p23"/>
          <p:cNvSpPr/>
          <p:nvPr/>
        </p:nvSpPr>
        <p:spPr>
          <a:xfrm>
            <a:off x="9504486" y="2526065"/>
            <a:ext cx="2097053" cy="272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63" y="9009"/>
                </a:moveTo>
                <a:lnTo>
                  <a:pt x="12108" y="8935"/>
                </a:lnTo>
                <a:lnTo>
                  <a:pt x="11798" y="8862"/>
                </a:lnTo>
                <a:lnTo>
                  <a:pt x="11532" y="8751"/>
                </a:lnTo>
                <a:lnTo>
                  <a:pt x="11310" y="8603"/>
                </a:lnTo>
                <a:lnTo>
                  <a:pt x="11088" y="8382"/>
                </a:lnTo>
                <a:lnTo>
                  <a:pt x="10911" y="8160"/>
                </a:lnTo>
                <a:lnTo>
                  <a:pt x="10822" y="7902"/>
                </a:lnTo>
                <a:lnTo>
                  <a:pt x="10822" y="0"/>
                </a:lnTo>
                <a:lnTo>
                  <a:pt x="1641" y="0"/>
                </a:lnTo>
                <a:lnTo>
                  <a:pt x="1286" y="37"/>
                </a:lnTo>
                <a:lnTo>
                  <a:pt x="1020" y="111"/>
                </a:lnTo>
                <a:lnTo>
                  <a:pt x="710" y="222"/>
                </a:lnTo>
                <a:lnTo>
                  <a:pt x="488" y="369"/>
                </a:lnTo>
                <a:lnTo>
                  <a:pt x="310" y="628"/>
                </a:lnTo>
                <a:lnTo>
                  <a:pt x="133" y="812"/>
                </a:lnTo>
                <a:lnTo>
                  <a:pt x="44" y="1108"/>
                </a:lnTo>
                <a:lnTo>
                  <a:pt x="0" y="1329"/>
                </a:lnTo>
                <a:lnTo>
                  <a:pt x="0" y="20234"/>
                </a:lnTo>
                <a:lnTo>
                  <a:pt x="44" y="20529"/>
                </a:lnTo>
                <a:lnTo>
                  <a:pt x="133" y="20751"/>
                </a:lnTo>
                <a:lnTo>
                  <a:pt x="310" y="21009"/>
                </a:lnTo>
                <a:lnTo>
                  <a:pt x="488" y="21194"/>
                </a:lnTo>
                <a:lnTo>
                  <a:pt x="710" y="21342"/>
                </a:lnTo>
                <a:lnTo>
                  <a:pt x="1020" y="21452"/>
                </a:lnTo>
                <a:lnTo>
                  <a:pt x="1286" y="21563"/>
                </a:lnTo>
                <a:lnTo>
                  <a:pt x="1641" y="21600"/>
                </a:lnTo>
                <a:lnTo>
                  <a:pt x="19959" y="21600"/>
                </a:lnTo>
                <a:lnTo>
                  <a:pt x="20314" y="21563"/>
                </a:lnTo>
                <a:lnTo>
                  <a:pt x="20580" y="21452"/>
                </a:lnTo>
                <a:lnTo>
                  <a:pt x="20890" y="21342"/>
                </a:lnTo>
                <a:lnTo>
                  <a:pt x="21112" y="21194"/>
                </a:lnTo>
                <a:lnTo>
                  <a:pt x="21378" y="21009"/>
                </a:lnTo>
                <a:lnTo>
                  <a:pt x="21511" y="20751"/>
                </a:lnTo>
                <a:lnTo>
                  <a:pt x="21600" y="20529"/>
                </a:lnTo>
                <a:lnTo>
                  <a:pt x="21600" y="9009"/>
                </a:lnTo>
                <a:lnTo>
                  <a:pt x="12463" y="9009"/>
                </a:lnTo>
                <a:close/>
                <a:moveTo>
                  <a:pt x="17298" y="17538"/>
                </a:moveTo>
                <a:lnTo>
                  <a:pt x="17253" y="17723"/>
                </a:lnTo>
                <a:lnTo>
                  <a:pt x="17165" y="17834"/>
                </a:lnTo>
                <a:lnTo>
                  <a:pt x="16943" y="17945"/>
                </a:lnTo>
                <a:lnTo>
                  <a:pt x="4657" y="17945"/>
                </a:lnTo>
                <a:lnTo>
                  <a:pt x="4524" y="17834"/>
                </a:lnTo>
                <a:lnTo>
                  <a:pt x="4347" y="17723"/>
                </a:lnTo>
                <a:lnTo>
                  <a:pt x="4302" y="17538"/>
                </a:lnTo>
                <a:lnTo>
                  <a:pt x="4302" y="16652"/>
                </a:lnTo>
                <a:lnTo>
                  <a:pt x="4347" y="16431"/>
                </a:lnTo>
                <a:lnTo>
                  <a:pt x="4524" y="16320"/>
                </a:lnTo>
                <a:lnTo>
                  <a:pt x="4657" y="16209"/>
                </a:lnTo>
                <a:lnTo>
                  <a:pt x="4879" y="16172"/>
                </a:lnTo>
                <a:lnTo>
                  <a:pt x="16766" y="16172"/>
                </a:lnTo>
                <a:lnTo>
                  <a:pt x="16943" y="16209"/>
                </a:lnTo>
                <a:lnTo>
                  <a:pt x="17165" y="16320"/>
                </a:lnTo>
                <a:lnTo>
                  <a:pt x="17253" y="16431"/>
                </a:lnTo>
                <a:lnTo>
                  <a:pt x="17298" y="16652"/>
                </a:lnTo>
                <a:lnTo>
                  <a:pt x="17298" y="17538"/>
                </a:lnTo>
                <a:close/>
                <a:moveTo>
                  <a:pt x="17298" y="13920"/>
                </a:moveTo>
                <a:lnTo>
                  <a:pt x="17253" y="14105"/>
                </a:lnTo>
                <a:lnTo>
                  <a:pt x="17165" y="14252"/>
                </a:lnTo>
                <a:lnTo>
                  <a:pt x="16943" y="14326"/>
                </a:lnTo>
                <a:lnTo>
                  <a:pt x="16766" y="14363"/>
                </a:lnTo>
                <a:lnTo>
                  <a:pt x="4879" y="14363"/>
                </a:lnTo>
                <a:lnTo>
                  <a:pt x="4657" y="14326"/>
                </a:lnTo>
                <a:lnTo>
                  <a:pt x="4524" y="14252"/>
                </a:lnTo>
                <a:lnTo>
                  <a:pt x="4347" y="14105"/>
                </a:lnTo>
                <a:lnTo>
                  <a:pt x="4302" y="13920"/>
                </a:lnTo>
                <a:lnTo>
                  <a:pt x="4302" y="13034"/>
                </a:lnTo>
                <a:lnTo>
                  <a:pt x="4347" y="12849"/>
                </a:lnTo>
                <a:lnTo>
                  <a:pt x="4524" y="12702"/>
                </a:lnTo>
                <a:lnTo>
                  <a:pt x="4657" y="12628"/>
                </a:lnTo>
                <a:lnTo>
                  <a:pt x="4879" y="12591"/>
                </a:lnTo>
                <a:lnTo>
                  <a:pt x="16766" y="12591"/>
                </a:lnTo>
                <a:lnTo>
                  <a:pt x="16943" y="12628"/>
                </a:lnTo>
                <a:lnTo>
                  <a:pt x="17165" y="12702"/>
                </a:lnTo>
                <a:lnTo>
                  <a:pt x="17253" y="12849"/>
                </a:lnTo>
                <a:lnTo>
                  <a:pt x="17298" y="13034"/>
                </a:lnTo>
                <a:lnTo>
                  <a:pt x="17298" y="139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23"/>
          <p:cNvSpPr/>
          <p:nvPr/>
        </p:nvSpPr>
        <p:spPr>
          <a:xfrm>
            <a:off x="10760048" y="2526065"/>
            <a:ext cx="841508" cy="906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802" y="15892"/>
                </a:moveTo>
                <a:lnTo>
                  <a:pt x="5036" y="2126"/>
                </a:lnTo>
                <a:lnTo>
                  <a:pt x="4477" y="1679"/>
                </a:lnTo>
                <a:lnTo>
                  <a:pt x="3805" y="1343"/>
                </a:lnTo>
                <a:lnTo>
                  <a:pt x="3134" y="895"/>
                </a:lnTo>
                <a:lnTo>
                  <a:pt x="1679" y="336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264" y="19921"/>
                </a:lnTo>
                <a:lnTo>
                  <a:pt x="20593" y="18466"/>
                </a:lnTo>
                <a:lnTo>
                  <a:pt x="20257" y="17683"/>
                </a:lnTo>
                <a:lnTo>
                  <a:pt x="19362" y="16564"/>
                </a:lnTo>
                <a:lnTo>
                  <a:pt x="18802" y="15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12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491375" y="723425"/>
            <a:ext cx="9373800" cy="185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90"/>
              <a:buFont typeface="Arial"/>
              <a:buNone/>
            </a:pPr>
            <a:r>
              <a:rPr lang="pl-PL" sz="2410" u="sng" dirty="0"/>
              <a:t>OFERTA W FORMIE PISEMNEJ OBEJMUJE:</a:t>
            </a:r>
            <a:endParaRPr sz="2410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90"/>
              <a:buFont typeface="Arial"/>
              <a:buNone/>
            </a:pPr>
            <a:endParaRPr sz="2310" dirty="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10"/>
              <a:buAutoNum type="arabicPeriod"/>
            </a:pPr>
            <a:r>
              <a:rPr lang="pl-PL" sz="2310" dirty="0"/>
              <a:t>wydruk formularza ofertowego zgodny z jego postacią elektroniczną (płyta CD wraz z opisem),</a:t>
            </a:r>
            <a:endParaRPr sz="2310" dirty="0"/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310" dirty="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10"/>
              <a:buAutoNum type="arabicPeriod"/>
            </a:pPr>
            <a:r>
              <a:rPr lang="pl-PL" sz="2310" dirty="0"/>
              <a:t>dokumenty i oświadczenia wymienione w § 14  Zarządzenia Prezesa NFZ nr 18/2017/DSOZ z dnia 14 marca 2017 r. (ze zm.)</a:t>
            </a:r>
            <a:endParaRPr sz="2310" dirty="0"/>
          </a:p>
        </p:txBody>
      </p:sp>
      <p:sp>
        <p:nvSpPr>
          <p:cNvPr id="260" name="Google Shape;260;p27"/>
          <p:cNvSpPr>
            <a:spLocks noGrp="1"/>
          </p:cNvSpPr>
          <p:nvPr>
            <p:ph type="dgm" idx="2"/>
          </p:nvPr>
        </p:nvSpPr>
        <p:spPr>
          <a:xfrm>
            <a:off x="503250" y="3491700"/>
            <a:ext cx="9373800" cy="247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400" dirty="0"/>
              <a:t>Formularz ofertowy przygotowuje się w formie elektronicznej przy użyciu aplikacji ofertowej w sposób określony w regulaminie technicznym przygotowania oferty.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400" dirty="0"/>
              <a:t>W formie wydruku stanowi on wersję pisemną formularza ofertowego.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27"/>
          <p:cNvSpPr/>
          <p:nvPr/>
        </p:nvSpPr>
        <p:spPr>
          <a:xfrm>
            <a:off x="10318981" y="3590590"/>
            <a:ext cx="942462" cy="640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418" y="21600"/>
                </a:moveTo>
                <a:lnTo>
                  <a:pt x="19101" y="21600"/>
                </a:lnTo>
                <a:lnTo>
                  <a:pt x="19384" y="21545"/>
                </a:lnTo>
                <a:lnTo>
                  <a:pt x="19625" y="21489"/>
                </a:lnTo>
                <a:lnTo>
                  <a:pt x="19827" y="21434"/>
                </a:lnTo>
                <a:lnTo>
                  <a:pt x="20069" y="21323"/>
                </a:lnTo>
                <a:lnTo>
                  <a:pt x="20270" y="21212"/>
                </a:lnTo>
                <a:lnTo>
                  <a:pt x="20512" y="20991"/>
                </a:lnTo>
                <a:lnTo>
                  <a:pt x="20673" y="20825"/>
                </a:lnTo>
                <a:lnTo>
                  <a:pt x="21036" y="20326"/>
                </a:lnTo>
                <a:lnTo>
                  <a:pt x="21197" y="20049"/>
                </a:lnTo>
                <a:lnTo>
                  <a:pt x="21399" y="19495"/>
                </a:lnTo>
                <a:lnTo>
                  <a:pt x="21479" y="19218"/>
                </a:lnTo>
                <a:lnTo>
                  <a:pt x="21560" y="18831"/>
                </a:lnTo>
                <a:lnTo>
                  <a:pt x="21600" y="18554"/>
                </a:lnTo>
                <a:lnTo>
                  <a:pt x="21600" y="2991"/>
                </a:lnTo>
                <a:lnTo>
                  <a:pt x="21560" y="2714"/>
                </a:lnTo>
                <a:lnTo>
                  <a:pt x="21479" y="2437"/>
                </a:lnTo>
                <a:lnTo>
                  <a:pt x="21399" y="2105"/>
                </a:lnTo>
                <a:lnTo>
                  <a:pt x="21278" y="1828"/>
                </a:lnTo>
                <a:lnTo>
                  <a:pt x="21197" y="1495"/>
                </a:lnTo>
                <a:lnTo>
                  <a:pt x="20834" y="997"/>
                </a:lnTo>
                <a:lnTo>
                  <a:pt x="20673" y="720"/>
                </a:lnTo>
                <a:lnTo>
                  <a:pt x="20512" y="554"/>
                </a:lnTo>
                <a:lnTo>
                  <a:pt x="20270" y="388"/>
                </a:lnTo>
                <a:lnTo>
                  <a:pt x="20069" y="277"/>
                </a:lnTo>
                <a:lnTo>
                  <a:pt x="19827" y="111"/>
                </a:lnTo>
                <a:lnTo>
                  <a:pt x="19625" y="55"/>
                </a:lnTo>
                <a:lnTo>
                  <a:pt x="19384" y="0"/>
                </a:lnTo>
                <a:lnTo>
                  <a:pt x="2176" y="0"/>
                </a:lnTo>
                <a:lnTo>
                  <a:pt x="1975" y="55"/>
                </a:lnTo>
                <a:lnTo>
                  <a:pt x="1733" y="111"/>
                </a:lnTo>
                <a:lnTo>
                  <a:pt x="1531" y="277"/>
                </a:lnTo>
                <a:lnTo>
                  <a:pt x="1290" y="388"/>
                </a:lnTo>
                <a:lnTo>
                  <a:pt x="1088" y="554"/>
                </a:lnTo>
                <a:lnTo>
                  <a:pt x="927" y="720"/>
                </a:lnTo>
                <a:lnTo>
                  <a:pt x="685" y="997"/>
                </a:lnTo>
                <a:lnTo>
                  <a:pt x="524" y="1274"/>
                </a:lnTo>
                <a:lnTo>
                  <a:pt x="403" y="1495"/>
                </a:lnTo>
                <a:lnTo>
                  <a:pt x="242" y="1828"/>
                </a:lnTo>
                <a:lnTo>
                  <a:pt x="161" y="2105"/>
                </a:lnTo>
                <a:lnTo>
                  <a:pt x="81" y="2437"/>
                </a:lnTo>
                <a:lnTo>
                  <a:pt x="0" y="2991"/>
                </a:lnTo>
                <a:lnTo>
                  <a:pt x="0" y="18554"/>
                </a:lnTo>
                <a:lnTo>
                  <a:pt x="40" y="18831"/>
                </a:lnTo>
                <a:lnTo>
                  <a:pt x="81" y="19218"/>
                </a:lnTo>
                <a:lnTo>
                  <a:pt x="161" y="19495"/>
                </a:lnTo>
                <a:lnTo>
                  <a:pt x="242" y="19828"/>
                </a:lnTo>
                <a:lnTo>
                  <a:pt x="403" y="20049"/>
                </a:lnTo>
                <a:lnTo>
                  <a:pt x="524" y="20326"/>
                </a:lnTo>
                <a:lnTo>
                  <a:pt x="685" y="20603"/>
                </a:lnTo>
                <a:lnTo>
                  <a:pt x="927" y="20825"/>
                </a:lnTo>
                <a:lnTo>
                  <a:pt x="1088" y="20991"/>
                </a:lnTo>
                <a:lnTo>
                  <a:pt x="1290" y="21212"/>
                </a:lnTo>
                <a:lnTo>
                  <a:pt x="1531" y="21323"/>
                </a:lnTo>
                <a:lnTo>
                  <a:pt x="1733" y="21434"/>
                </a:lnTo>
                <a:lnTo>
                  <a:pt x="1975" y="21489"/>
                </a:lnTo>
                <a:lnTo>
                  <a:pt x="2176" y="21545"/>
                </a:lnTo>
                <a:lnTo>
                  <a:pt x="2418" y="21600"/>
                </a:lnTo>
                <a:close/>
                <a:moveTo>
                  <a:pt x="1975" y="3378"/>
                </a:moveTo>
                <a:lnTo>
                  <a:pt x="2015" y="3102"/>
                </a:lnTo>
                <a:lnTo>
                  <a:pt x="2096" y="2880"/>
                </a:lnTo>
                <a:lnTo>
                  <a:pt x="2257" y="2769"/>
                </a:lnTo>
                <a:lnTo>
                  <a:pt x="2418" y="2714"/>
                </a:lnTo>
                <a:lnTo>
                  <a:pt x="19101" y="2714"/>
                </a:lnTo>
                <a:lnTo>
                  <a:pt x="19303" y="2769"/>
                </a:lnTo>
                <a:lnTo>
                  <a:pt x="19464" y="2880"/>
                </a:lnTo>
                <a:lnTo>
                  <a:pt x="19585" y="3102"/>
                </a:lnTo>
                <a:lnTo>
                  <a:pt x="19625" y="3378"/>
                </a:lnTo>
                <a:lnTo>
                  <a:pt x="19625" y="18222"/>
                </a:lnTo>
                <a:lnTo>
                  <a:pt x="19585" y="18443"/>
                </a:lnTo>
                <a:lnTo>
                  <a:pt x="19464" y="18665"/>
                </a:lnTo>
                <a:lnTo>
                  <a:pt x="19303" y="18831"/>
                </a:lnTo>
                <a:lnTo>
                  <a:pt x="2257" y="18831"/>
                </a:lnTo>
                <a:lnTo>
                  <a:pt x="2096" y="18665"/>
                </a:lnTo>
                <a:lnTo>
                  <a:pt x="2015" y="18443"/>
                </a:lnTo>
                <a:lnTo>
                  <a:pt x="1975" y="18222"/>
                </a:lnTo>
                <a:lnTo>
                  <a:pt x="1975" y="33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10150487" y="4270471"/>
            <a:ext cx="1279476" cy="1182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795" y="0"/>
                </a:moveTo>
                <a:lnTo>
                  <a:pt x="0" y="0"/>
                </a:lnTo>
                <a:lnTo>
                  <a:pt x="0" y="11836"/>
                </a:lnTo>
                <a:lnTo>
                  <a:pt x="30" y="13019"/>
                </a:lnTo>
                <a:lnTo>
                  <a:pt x="59" y="13907"/>
                </a:lnTo>
                <a:lnTo>
                  <a:pt x="118" y="15090"/>
                </a:lnTo>
                <a:lnTo>
                  <a:pt x="266" y="16866"/>
                </a:lnTo>
                <a:lnTo>
                  <a:pt x="503" y="18345"/>
                </a:lnTo>
                <a:lnTo>
                  <a:pt x="799" y="19825"/>
                </a:lnTo>
                <a:lnTo>
                  <a:pt x="1065" y="20712"/>
                </a:lnTo>
                <a:lnTo>
                  <a:pt x="1420" y="21304"/>
                </a:lnTo>
                <a:lnTo>
                  <a:pt x="1775" y="21600"/>
                </a:lnTo>
                <a:lnTo>
                  <a:pt x="19795" y="21600"/>
                </a:lnTo>
                <a:lnTo>
                  <a:pt x="20150" y="21304"/>
                </a:lnTo>
                <a:lnTo>
                  <a:pt x="20476" y="20712"/>
                </a:lnTo>
                <a:lnTo>
                  <a:pt x="20801" y="19825"/>
                </a:lnTo>
                <a:lnTo>
                  <a:pt x="21038" y="18345"/>
                </a:lnTo>
                <a:lnTo>
                  <a:pt x="21304" y="16866"/>
                </a:lnTo>
                <a:lnTo>
                  <a:pt x="21482" y="15090"/>
                </a:lnTo>
                <a:lnTo>
                  <a:pt x="21541" y="13907"/>
                </a:lnTo>
                <a:lnTo>
                  <a:pt x="21570" y="13019"/>
                </a:lnTo>
                <a:lnTo>
                  <a:pt x="21600" y="11836"/>
                </a:lnTo>
                <a:lnTo>
                  <a:pt x="21600" y="0"/>
                </a:lnTo>
                <a:lnTo>
                  <a:pt x="19795" y="0"/>
                </a:lnTo>
                <a:close/>
                <a:moveTo>
                  <a:pt x="11688" y="10948"/>
                </a:moveTo>
                <a:lnTo>
                  <a:pt x="9794" y="10948"/>
                </a:lnTo>
                <a:lnTo>
                  <a:pt x="9735" y="10060"/>
                </a:lnTo>
                <a:lnTo>
                  <a:pt x="9705" y="9764"/>
                </a:lnTo>
                <a:lnTo>
                  <a:pt x="9705" y="8285"/>
                </a:lnTo>
                <a:lnTo>
                  <a:pt x="9735" y="7693"/>
                </a:lnTo>
                <a:lnTo>
                  <a:pt x="9794" y="7397"/>
                </a:lnTo>
                <a:lnTo>
                  <a:pt x="11747" y="7397"/>
                </a:lnTo>
                <a:lnTo>
                  <a:pt x="11806" y="7693"/>
                </a:lnTo>
                <a:lnTo>
                  <a:pt x="11836" y="8285"/>
                </a:lnTo>
                <a:lnTo>
                  <a:pt x="11895" y="8877"/>
                </a:lnTo>
                <a:lnTo>
                  <a:pt x="11836" y="9764"/>
                </a:lnTo>
                <a:lnTo>
                  <a:pt x="11806" y="10060"/>
                </a:lnTo>
                <a:lnTo>
                  <a:pt x="11747" y="10948"/>
                </a:lnTo>
                <a:lnTo>
                  <a:pt x="11688" y="109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10509238" y="2632373"/>
            <a:ext cx="422604" cy="1050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6585"/>
                </a:moveTo>
                <a:lnTo>
                  <a:pt x="396" y="0"/>
                </a:lnTo>
                <a:lnTo>
                  <a:pt x="0" y="15278"/>
                </a:lnTo>
                <a:lnTo>
                  <a:pt x="21204" y="21600"/>
                </a:lnTo>
                <a:lnTo>
                  <a:pt x="21600" y="65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10509236" y="2760830"/>
            <a:ext cx="413370" cy="740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37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10611413" y="2305395"/>
            <a:ext cx="404082" cy="241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910"/>
                </a:moveTo>
                <a:lnTo>
                  <a:pt x="2400" y="0"/>
                </a:lnTo>
                <a:lnTo>
                  <a:pt x="0" y="5690"/>
                </a:lnTo>
                <a:lnTo>
                  <a:pt x="19200" y="21600"/>
                </a:lnTo>
                <a:lnTo>
                  <a:pt x="21600" y="159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10537104" y="2476670"/>
            <a:ext cx="422604" cy="163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2171"/>
                </a:moveTo>
                <a:lnTo>
                  <a:pt x="1178" y="0"/>
                </a:lnTo>
                <a:lnTo>
                  <a:pt x="0" y="9771"/>
                </a:lnTo>
                <a:lnTo>
                  <a:pt x="20422" y="21600"/>
                </a:lnTo>
                <a:lnTo>
                  <a:pt x="21600" y="121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10374553" y="2589556"/>
            <a:ext cx="691956" cy="3620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16" y="18064"/>
                </a:moveTo>
                <a:lnTo>
                  <a:pt x="2281" y="18064"/>
                </a:lnTo>
                <a:lnTo>
                  <a:pt x="2281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416" y="0"/>
                </a:lnTo>
                <a:lnTo>
                  <a:pt x="19416" y="180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11043324" y="2067947"/>
            <a:ext cx="162540" cy="3581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63" y="0"/>
                </a:moveTo>
                <a:lnTo>
                  <a:pt x="0" y="785"/>
                </a:lnTo>
                <a:lnTo>
                  <a:pt x="9856" y="21600"/>
                </a:lnTo>
                <a:lnTo>
                  <a:pt x="21600" y="20815"/>
                </a:lnTo>
                <a:lnTo>
                  <a:pt x="121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10792535" y="2138014"/>
            <a:ext cx="306504" cy="3347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869"/>
                </a:moveTo>
                <a:lnTo>
                  <a:pt x="16607" y="21600"/>
                </a:lnTo>
                <a:lnTo>
                  <a:pt x="21600" y="18900"/>
                </a:lnTo>
                <a:lnTo>
                  <a:pt x="5210" y="0"/>
                </a:lnTo>
                <a:lnTo>
                  <a:pt x="0" y="286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10399525" y="851126"/>
            <a:ext cx="861948" cy="791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04" y="5955"/>
                </a:moveTo>
                <a:lnTo>
                  <a:pt x="21156" y="5622"/>
                </a:lnTo>
                <a:lnTo>
                  <a:pt x="21008" y="5326"/>
                </a:lnTo>
                <a:lnTo>
                  <a:pt x="20823" y="5104"/>
                </a:lnTo>
                <a:lnTo>
                  <a:pt x="20638" y="4845"/>
                </a:lnTo>
                <a:lnTo>
                  <a:pt x="16681" y="962"/>
                </a:lnTo>
                <a:lnTo>
                  <a:pt x="16496" y="740"/>
                </a:lnTo>
                <a:lnTo>
                  <a:pt x="15978" y="444"/>
                </a:lnTo>
                <a:lnTo>
                  <a:pt x="15645" y="259"/>
                </a:lnTo>
                <a:lnTo>
                  <a:pt x="15275" y="148"/>
                </a:lnTo>
                <a:lnTo>
                  <a:pt x="14684" y="0"/>
                </a:lnTo>
                <a:lnTo>
                  <a:pt x="1073" y="0"/>
                </a:lnTo>
                <a:lnTo>
                  <a:pt x="814" y="74"/>
                </a:lnTo>
                <a:lnTo>
                  <a:pt x="592" y="185"/>
                </a:lnTo>
                <a:lnTo>
                  <a:pt x="185" y="592"/>
                </a:lnTo>
                <a:lnTo>
                  <a:pt x="74" y="814"/>
                </a:lnTo>
                <a:lnTo>
                  <a:pt x="0" y="1073"/>
                </a:lnTo>
                <a:lnTo>
                  <a:pt x="0" y="20527"/>
                </a:lnTo>
                <a:lnTo>
                  <a:pt x="74" y="20749"/>
                </a:lnTo>
                <a:lnTo>
                  <a:pt x="185" y="21008"/>
                </a:lnTo>
                <a:lnTo>
                  <a:pt x="370" y="21193"/>
                </a:lnTo>
                <a:lnTo>
                  <a:pt x="592" y="21341"/>
                </a:lnTo>
                <a:lnTo>
                  <a:pt x="814" y="21526"/>
                </a:lnTo>
                <a:lnTo>
                  <a:pt x="1332" y="21600"/>
                </a:lnTo>
                <a:lnTo>
                  <a:pt x="20232" y="21600"/>
                </a:lnTo>
                <a:lnTo>
                  <a:pt x="20527" y="21563"/>
                </a:lnTo>
                <a:lnTo>
                  <a:pt x="20749" y="21526"/>
                </a:lnTo>
                <a:lnTo>
                  <a:pt x="21008" y="21341"/>
                </a:lnTo>
                <a:lnTo>
                  <a:pt x="21193" y="21193"/>
                </a:lnTo>
                <a:lnTo>
                  <a:pt x="21341" y="21008"/>
                </a:lnTo>
                <a:lnTo>
                  <a:pt x="21489" y="20749"/>
                </a:lnTo>
                <a:lnTo>
                  <a:pt x="21563" y="20527"/>
                </a:lnTo>
                <a:lnTo>
                  <a:pt x="21600" y="20232"/>
                </a:lnTo>
                <a:lnTo>
                  <a:pt x="21600" y="7175"/>
                </a:lnTo>
                <a:lnTo>
                  <a:pt x="21563" y="6916"/>
                </a:lnTo>
                <a:lnTo>
                  <a:pt x="21526" y="6584"/>
                </a:lnTo>
                <a:lnTo>
                  <a:pt x="21415" y="6288"/>
                </a:lnTo>
                <a:lnTo>
                  <a:pt x="21304" y="5955"/>
                </a:lnTo>
                <a:close/>
                <a:moveTo>
                  <a:pt x="8988" y="2219"/>
                </a:moveTo>
                <a:lnTo>
                  <a:pt x="9025" y="2071"/>
                </a:lnTo>
                <a:lnTo>
                  <a:pt x="9136" y="1923"/>
                </a:lnTo>
                <a:lnTo>
                  <a:pt x="9247" y="1812"/>
                </a:lnTo>
                <a:lnTo>
                  <a:pt x="9432" y="1775"/>
                </a:lnTo>
                <a:lnTo>
                  <a:pt x="12132" y="1775"/>
                </a:lnTo>
                <a:lnTo>
                  <a:pt x="12279" y="1812"/>
                </a:lnTo>
                <a:lnTo>
                  <a:pt x="12427" y="1923"/>
                </a:lnTo>
                <a:lnTo>
                  <a:pt x="12575" y="2071"/>
                </a:lnTo>
                <a:lnTo>
                  <a:pt x="12575" y="6916"/>
                </a:lnTo>
                <a:lnTo>
                  <a:pt x="12427" y="7064"/>
                </a:lnTo>
                <a:lnTo>
                  <a:pt x="12279" y="7138"/>
                </a:lnTo>
                <a:lnTo>
                  <a:pt x="12132" y="7175"/>
                </a:lnTo>
                <a:lnTo>
                  <a:pt x="9432" y="7175"/>
                </a:lnTo>
                <a:lnTo>
                  <a:pt x="9247" y="7138"/>
                </a:lnTo>
                <a:lnTo>
                  <a:pt x="9136" y="7064"/>
                </a:lnTo>
                <a:lnTo>
                  <a:pt x="9025" y="6916"/>
                </a:lnTo>
                <a:lnTo>
                  <a:pt x="8988" y="6732"/>
                </a:lnTo>
                <a:lnTo>
                  <a:pt x="8988" y="2219"/>
                </a:lnTo>
                <a:close/>
                <a:moveTo>
                  <a:pt x="16200" y="19788"/>
                </a:moveTo>
                <a:lnTo>
                  <a:pt x="5363" y="19788"/>
                </a:lnTo>
                <a:lnTo>
                  <a:pt x="5363" y="14425"/>
                </a:lnTo>
                <a:lnTo>
                  <a:pt x="16200" y="14425"/>
                </a:lnTo>
                <a:lnTo>
                  <a:pt x="16200" y="19788"/>
                </a:lnTo>
                <a:close/>
                <a:moveTo>
                  <a:pt x="19788" y="19788"/>
                </a:moveTo>
                <a:lnTo>
                  <a:pt x="18012" y="19788"/>
                </a:lnTo>
                <a:lnTo>
                  <a:pt x="18012" y="13944"/>
                </a:lnTo>
                <a:lnTo>
                  <a:pt x="17975" y="13685"/>
                </a:lnTo>
                <a:lnTo>
                  <a:pt x="17864" y="13426"/>
                </a:lnTo>
                <a:lnTo>
                  <a:pt x="17753" y="13204"/>
                </a:lnTo>
                <a:lnTo>
                  <a:pt x="17605" y="12982"/>
                </a:lnTo>
                <a:lnTo>
                  <a:pt x="17384" y="12797"/>
                </a:lnTo>
                <a:lnTo>
                  <a:pt x="17162" y="12686"/>
                </a:lnTo>
                <a:lnTo>
                  <a:pt x="16903" y="12612"/>
                </a:lnTo>
                <a:lnTo>
                  <a:pt x="4660" y="12612"/>
                </a:lnTo>
                <a:lnTo>
                  <a:pt x="4401" y="12686"/>
                </a:lnTo>
                <a:lnTo>
                  <a:pt x="4179" y="12797"/>
                </a:lnTo>
                <a:lnTo>
                  <a:pt x="3773" y="13204"/>
                </a:lnTo>
                <a:lnTo>
                  <a:pt x="3662" y="13426"/>
                </a:lnTo>
                <a:lnTo>
                  <a:pt x="3588" y="13944"/>
                </a:lnTo>
                <a:lnTo>
                  <a:pt x="3588" y="19788"/>
                </a:lnTo>
                <a:lnTo>
                  <a:pt x="1775" y="19788"/>
                </a:lnTo>
                <a:lnTo>
                  <a:pt x="1775" y="1775"/>
                </a:lnTo>
                <a:lnTo>
                  <a:pt x="3588" y="1775"/>
                </a:lnTo>
                <a:lnTo>
                  <a:pt x="3588" y="7656"/>
                </a:lnTo>
                <a:lnTo>
                  <a:pt x="3662" y="8174"/>
                </a:lnTo>
                <a:lnTo>
                  <a:pt x="3773" y="8359"/>
                </a:lnTo>
                <a:lnTo>
                  <a:pt x="4179" y="8766"/>
                </a:lnTo>
                <a:lnTo>
                  <a:pt x="4401" y="8914"/>
                </a:lnTo>
                <a:lnTo>
                  <a:pt x="4660" y="8988"/>
                </a:lnTo>
                <a:lnTo>
                  <a:pt x="13278" y="8988"/>
                </a:lnTo>
                <a:lnTo>
                  <a:pt x="13574" y="8914"/>
                </a:lnTo>
                <a:lnTo>
                  <a:pt x="13759" y="8766"/>
                </a:lnTo>
                <a:lnTo>
                  <a:pt x="14018" y="8581"/>
                </a:lnTo>
                <a:lnTo>
                  <a:pt x="14166" y="8359"/>
                </a:lnTo>
                <a:lnTo>
                  <a:pt x="14277" y="8174"/>
                </a:lnTo>
                <a:lnTo>
                  <a:pt x="14351" y="7915"/>
                </a:lnTo>
                <a:lnTo>
                  <a:pt x="14388" y="7656"/>
                </a:lnTo>
                <a:lnTo>
                  <a:pt x="14388" y="1775"/>
                </a:lnTo>
                <a:lnTo>
                  <a:pt x="14647" y="1812"/>
                </a:lnTo>
                <a:lnTo>
                  <a:pt x="14905" y="1923"/>
                </a:lnTo>
                <a:lnTo>
                  <a:pt x="15201" y="2071"/>
                </a:lnTo>
                <a:lnTo>
                  <a:pt x="15386" y="2219"/>
                </a:lnTo>
                <a:lnTo>
                  <a:pt x="19344" y="6177"/>
                </a:lnTo>
                <a:lnTo>
                  <a:pt x="19529" y="6325"/>
                </a:lnTo>
                <a:lnTo>
                  <a:pt x="19640" y="6658"/>
                </a:lnTo>
                <a:lnTo>
                  <a:pt x="19751" y="6953"/>
                </a:lnTo>
                <a:lnTo>
                  <a:pt x="19788" y="7175"/>
                </a:lnTo>
                <a:lnTo>
                  <a:pt x="19788" y="197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10359236" y="5084180"/>
            <a:ext cx="861948" cy="791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78" y="11307"/>
                </a:moveTo>
                <a:lnTo>
                  <a:pt x="21283" y="11022"/>
                </a:lnTo>
                <a:lnTo>
                  <a:pt x="21124" y="10768"/>
                </a:lnTo>
                <a:lnTo>
                  <a:pt x="20966" y="10547"/>
                </a:lnTo>
                <a:lnTo>
                  <a:pt x="20775" y="10357"/>
                </a:lnTo>
                <a:lnTo>
                  <a:pt x="15891" y="5448"/>
                </a:lnTo>
                <a:lnTo>
                  <a:pt x="15669" y="5289"/>
                </a:lnTo>
                <a:lnTo>
                  <a:pt x="15447" y="5099"/>
                </a:lnTo>
                <a:lnTo>
                  <a:pt x="15447" y="1172"/>
                </a:lnTo>
                <a:lnTo>
                  <a:pt x="15415" y="918"/>
                </a:lnTo>
                <a:lnTo>
                  <a:pt x="15383" y="728"/>
                </a:lnTo>
                <a:lnTo>
                  <a:pt x="15225" y="507"/>
                </a:lnTo>
                <a:lnTo>
                  <a:pt x="15098" y="348"/>
                </a:lnTo>
                <a:lnTo>
                  <a:pt x="14939" y="222"/>
                </a:lnTo>
                <a:lnTo>
                  <a:pt x="14717" y="63"/>
                </a:lnTo>
                <a:lnTo>
                  <a:pt x="14527" y="32"/>
                </a:lnTo>
                <a:lnTo>
                  <a:pt x="14273" y="0"/>
                </a:lnTo>
                <a:lnTo>
                  <a:pt x="1174" y="0"/>
                </a:lnTo>
                <a:lnTo>
                  <a:pt x="920" y="32"/>
                </a:lnTo>
                <a:lnTo>
                  <a:pt x="730" y="63"/>
                </a:lnTo>
                <a:lnTo>
                  <a:pt x="507" y="222"/>
                </a:lnTo>
                <a:lnTo>
                  <a:pt x="349" y="348"/>
                </a:lnTo>
                <a:lnTo>
                  <a:pt x="190" y="507"/>
                </a:lnTo>
                <a:lnTo>
                  <a:pt x="95" y="728"/>
                </a:lnTo>
                <a:lnTo>
                  <a:pt x="32" y="918"/>
                </a:lnTo>
                <a:lnTo>
                  <a:pt x="0" y="1172"/>
                </a:lnTo>
                <a:lnTo>
                  <a:pt x="0" y="17356"/>
                </a:lnTo>
                <a:lnTo>
                  <a:pt x="32" y="17578"/>
                </a:lnTo>
                <a:lnTo>
                  <a:pt x="95" y="17799"/>
                </a:lnTo>
                <a:lnTo>
                  <a:pt x="190" y="17989"/>
                </a:lnTo>
                <a:lnTo>
                  <a:pt x="349" y="18179"/>
                </a:lnTo>
                <a:lnTo>
                  <a:pt x="507" y="18338"/>
                </a:lnTo>
                <a:lnTo>
                  <a:pt x="730" y="18433"/>
                </a:lnTo>
                <a:lnTo>
                  <a:pt x="920" y="18496"/>
                </a:lnTo>
                <a:lnTo>
                  <a:pt x="7739" y="18496"/>
                </a:lnTo>
                <a:lnTo>
                  <a:pt x="7739" y="20650"/>
                </a:lnTo>
                <a:lnTo>
                  <a:pt x="7803" y="20903"/>
                </a:lnTo>
                <a:lnTo>
                  <a:pt x="7898" y="21062"/>
                </a:lnTo>
                <a:lnTo>
                  <a:pt x="8056" y="21252"/>
                </a:lnTo>
                <a:lnTo>
                  <a:pt x="8247" y="21410"/>
                </a:lnTo>
                <a:lnTo>
                  <a:pt x="8437" y="21505"/>
                </a:lnTo>
                <a:lnTo>
                  <a:pt x="8659" y="21600"/>
                </a:lnTo>
                <a:lnTo>
                  <a:pt x="20680" y="21600"/>
                </a:lnTo>
                <a:lnTo>
                  <a:pt x="20934" y="21505"/>
                </a:lnTo>
                <a:lnTo>
                  <a:pt x="21093" y="21410"/>
                </a:lnTo>
                <a:lnTo>
                  <a:pt x="21315" y="21252"/>
                </a:lnTo>
                <a:lnTo>
                  <a:pt x="21441" y="21062"/>
                </a:lnTo>
                <a:lnTo>
                  <a:pt x="21537" y="20903"/>
                </a:lnTo>
                <a:lnTo>
                  <a:pt x="21600" y="20650"/>
                </a:lnTo>
                <a:lnTo>
                  <a:pt x="21600" y="12099"/>
                </a:lnTo>
                <a:lnTo>
                  <a:pt x="21568" y="11845"/>
                </a:lnTo>
                <a:lnTo>
                  <a:pt x="21473" y="11560"/>
                </a:lnTo>
                <a:lnTo>
                  <a:pt x="21378" y="11307"/>
                </a:lnTo>
                <a:close/>
                <a:moveTo>
                  <a:pt x="15447" y="7189"/>
                </a:moveTo>
                <a:lnTo>
                  <a:pt x="19031" y="10800"/>
                </a:lnTo>
                <a:lnTo>
                  <a:pt x="15447" y="10800"/>
                </a:lnTo>
                <a:lnTo>
                  <a:pt x="15447" y="7189"/>
                </a:lnTo>
                <a:close/>
                <a:moveTo>
                  <a:pt x="3457" y="3072"/>
                </a:moveTo>
                <a:lnTo>
                  <a:pt x="3330" y="3040"/>
                </a:lnTo>
                <a:lnTo>
                  <a:pt x="3204" y="2977"/>
                </a:lnTo>
                <a:lnTo>
                  <a:pt x="3108" y="2850"/>
                </a:lnTo>
                <a:lnTo>
                  <a:pt x="3077" y="2724"/>
                </a:lnTo>
                <a:lnTo>
                  <a:pt x="3077" y="1932"/>
                </a:lnTo>
                <a:lnTo>
                  <a:pt x="3108" y="1774"/>
                </a:lnTo>
                <a:lnTo>
                  <a:pt x="3204" y="1647"/>
                </a:lnTo>
                <a:lnTo>
                  <a:pt x="3330" y="1584"/>
                </a:lnTo>
                <a:lnTo>
                  <a:pt x="3457" y="1552"/>
                </a:lnTo>
                <a:lnTo>
                  <a:pt x="11989" y="1552"/>
                </a:lnTo>
                <a:lnTo>
                  <a:pt x="12116" y="1584"/>
                </a:lnTo>
                <a:lnTo>
                  <a:pt x="12211" y="1647"/>
                </a:lnTo>
                <a:lnTo>
                  <a:pt x="12338" y="1774"/>
                </a:lnTo>
                <a:lnTo>
                  <a:pt x="12370" y="1932"/>
                </a:lnTo>
                <a:lnTo>
                  <a:pt x="12370" y="2724"/>
                </a:lnTo>
                <a:lnTo>
                  <a:pt x="12338" y="2850"/>
                </a:lnTo>
                <a:lnTo>
                  <a:pt x="12211" y="2977"/>
                </a:lnTo>
                <a:lnTo>
                  <a:pt x="12116" y="3040"/>
                </a:lnTo>
                <a:lnTo>
                  <a:pt x="11989" y="3072"/>
                </a:lnTo>
                <a:lnTo>
                  <a:pt x="3457" y="3072"/>
                </a:lnTo>
                <a:close/>
                <a:moveTo>
                  <a:pt x="20078" y="20048"/>
                </a:moveTo>
                <a:lnTo>
                  <a:pt x="9293" y="20048"/>
                </a:lnTo>
                <a:lnTo>
                  <a:pt x="9293" y="6176"/>
                </a:lnTo>
                <a:lnTo>
                  <a:pt x="13893" y="6176"/>
                </a:lnTo>
                <a:lnTo>
                  <a:pt x="13893" y="11180"/>
                </a:lnTo>
                <a:lnTo>
                  <a:pt x="13924" y="11433"/>
                </a:lnTo>
                <a:lnTo>
                  <a:pt x="13956" y="11623"/>
                </a:lnTo>
                <a:lnTo>
                  <a:pt x="14083" y="11845"/>
                </a:lnTo>
                <a:lnTo>
                  <a:pt x="14241" y="12004"/>
                </a:lnTo>
                <a:lnTo>
                  <a:pt x="14432" y="12162"/>
                </a:lnTo>
                <a:lnTo>
                  <a:pt x="14622" y="12257"/>
                </a:lnTo>
                <a:lnTo>
                  <a:pt x="14812" y="12320"/>
                </a:lnTo>
                <a:lnTo>
                  <a:pt x="15066" y="12352"/>
                </a:lnTo>
                <a:lnTo>
                  <a:pt x="20078" y="12352"/>
                </a:lnTo>
                <a:lnTo>
                  <a:pt x="20078" y="200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491375" y="365125"/>
            <a:ext cx="8623800" cy="85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55"/>
              <a:t>WAŻNE -  zweryfikować kompletność wydruku formularza ofertowego</a:t>
            </a:r>
            <a:endParaRPr sz="3455"/>
          </a:p>
        </p:txBody>
      </p:sp>
      <p:sp>
        <p:nvSpPr>
          <p:cNvPr id="277" name="Google Shape;277;p28"/>
          <p:cNvSpPr>
            <a:spLocks noGrp="1"/>
          </p:cNvSpPr>
          <p:nvPr>
            <p:ph type="dgm" idx="2"/>
          </p:nvPr>
        </p:nvSpPr>
        <p:spPr>
          <a:xfrm>
            <a:off x="491375" y="1558868"/>
            <a:ext cx="11565408" cy="40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500" dirty="0"/>
              <a:t>8 części formularza ofertowego: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2500" dirty="0"/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dane identyfikacyjne oferenta;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wykaz podwykonawców;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wykaz miejsc udzielania świadczeń;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wykaz personelu z opisem kompetencji;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wykaz zasobów (sprzęt);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szczegóły oferty (w zakresie liczby i ceny dla przedmiotu postępowania i miejsca udzielania świadczeń);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podsumowanie;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ankiety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28"/>
          <p:cNvSpPr/>
          <p:nvPr/>
        </p:nvSpPr>
        <p:spPr>
          <a:xfrm>
            <a:off x="9574438" y="1620414"/>
            <a:ext cx="1460106" cy="1456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0" y="5400"/>
                </a:moveTo>
                <a:lnTo>
                  <a:pt x="19754" y="4771"/>
                </a:lnTo>
                <a:lnTo>
                  <a:pt x="19348" y="4179"/>
                </a:lnTo>
                <a:lnTo>
                  <a:pt x="18905" y="3662"/>
                </a:lnTo>
                <a:lnTo>
                  <a:pt x="18425" y="3144"/>
                </a:lnTo>
                <a:lnTo>
                  <a:pt x="17908" y="2663"/>
                </a:lnTo>
                <a:lnTo>
                  <a:pt x="17391" y="2219"/>
                </a:lnTo>
                <a:lnTo>
                  <a:pt x="16800" y="1812"/>
                </a:lnTo>
                <a:lnTo>
                  <a:pt x="16209" y="1442"/>
                </a:lnTo>
                <a:lnTo>
                  <a:pt x="15582" y="1110"/>
                </a:lnTo>
                <a:lnTo>
                  <a:pt x="14917" y="777"/>
                </a:lnTo>
                <a:lnTo>
                  <a:pt x="14289" y="555"/>
                </a:lnTo>
                <a:lnTo>
                  <a:pt x="13625" y="333"/>
                </a:lnTo>
                <a:lnTo>
                  <a:pt x="12923" y="185"/>
                </a:lnTo>
                <a:lnTo>
                  <a:pt x="12258" y="74"/>
                </a:lnTo>
                <a:lnTo>
                  <a:pt x="11557" y="0"/>
                </a:lnTo>
                <a:lnTo>
                  <a:pt x="10080" y="0"/>
                </a:lnTo>
                <a:lnTo>
                  <a:pt x="9342" y="74"/>
                </a:lnTo>
                <a:lnTo>
                  <a:pt x="8677" y="185"/>
                </a:lnTo>
                <a:lnTo>
                  <a:pt x="7975" y="333"/>
                </a:lnTo>
                <a:lnTo>
                  <a:pt x="6646" y="777"/>
                </a:lnTo>
                <a:lnTo>
                  <a:pt x="5982" y="1110"/>
                </a:lnTo>
                <a:lnTo>
                  <a:pt x="5391" y="1442"/>
                </a:lnTo>
                <a:lnTo>
                  <a:pt x="4763" y="1812"/>
                </a:lnTo>
                <a:lnTo>
                  <a:pt x="4209" y="2219"/>
                </a:lnTo>
                <a:lnTo>
                  <a:pt x="3692" y="2663"/>
                </a:lnTo>
                <a:lnTo>
                  <a:pt x="3175" y="3144"/>
                </a:lnTo>
                <a:lnTo>
                  <a:pt x="2695" y="3662"/>
                </a:lnTo>
                <a:lnTo>
                  <a:pt x="2252" y="4179"/>
                </a:lnTo>
                <a:lnTo>
                  <a:pt x="1846" y="4771"/>
                </a:lnTo>
                <a:lnTo>
                  <a:pt x="1440" y="5400"/>
                </a:lnTo>
                <a:lnTo>
                  <a:pt x="1145" y="5992"/>
                </a:lnTo>
                <a:lnTo>
                  <a:pt x="812" y="6621"/>
                </a:lnTo>
                <a:lnTo>
                  <a:pt x="591" y="7286"/>
                </a:lnTo>
                <a:lnTo>
                  <a:pt x="369" y="7989"/>
                </a:lnTo>
                <a:lnTo>
                  <a:pt x="222" y="8655"/>
                </a:lnTo>
                <a:lnTo>
                  <a:pt x="111" y="9321"/>
                </a:lnTo>
                <a:lnTo>
                  <a:pt x="0" y="10060"/>
                </a:lnTo>
                <a:lnTo>
                  <a:pt x="0" y="11540"/>
                </a:lnTo>
                <a:lnTo>
                  <a:pt x="222" y="12945"/>
                </a:lnTo>
                <a:lnTo>
                  <a:pt x="369" y="13611"/>
                </a:lnTo>
                <a:lnTo>
                  <a:pt x="812" y="14942"/>
                </a:lnTo>
                <a:lnTo>
                  <a:pt x="1440" y="16200"/>
                </a:lnTo>
                <a:lnTo>
                  <a:pt x="1846" y="16792"/>
                </a:lnTo>
                <a:lnTo>
                  <a:pt x="2252" y="17421"/>
                </a:lnTo>
                <a:lnTo>
                  <a:pt x="2695" y="17938"/>
                </a:lnTo>
                <a:lnTo>
                  <a:pt x="3175" y="18456"/>
                </a:lnTo>
                <a:lnTo>
                  <a:pt x="3692" y="18937"/>
                </a:lnTo>
                <a:lnTo>
                  <a:pt x="4209" y="19344"/>
                </a:lnTo>
                <a:lnTo>
                  <a:pt x="4763" y="19751"/>
                </a:lnTo>
                <a:lnTo>
                  <a:pt x="5391" y="20158"/>
                </a:lnTo>
                <a:lnTo>
                  <a:pt x="5982" y="20490"/>
                </a:lnTo>
                <a:lnTo>
                  <a:pt x="6646" y="20786"/>
                </a:lnTo>
                <a:lnTo>
                  <a:pt x="7311" y="21045"/>
                </a:lnTo>
                <a:lnTo>
                  <a:pt x="7975" y="21230"/>
                </a:lnTo>
                <a:lnTo>
                  <a:pt x="8677" y="21415"/>
                </a:lnTo>
                <a:lnTo>
                  <a:pt x="9342" y="21526"/>
                </a:lnTo>
                <a:lnTo>
                  <a:pt x="10080" y="21563"/>
                </a:lnTo>
                <a:lnTo>
                  <a:pt x="10782" y="21600"/>
                </a:lnTo>
                <a:lnTo>
                  <a:pt x="11557" y="21563"/>
                </a:lnTo>
                <a:lnTo>
                  <a:pt x="12258" y="21526"/>
                </a:lnTo>
                <a:lnTo>
                  <a:pt x="12923" y="21415"/>
                </a:lnTo>
                <a:lnTo>
                  <a:pt x="13625" y="21230"/>
                </a:lnTo>
                <a:lnTo>
                  <a:pt x="14289" y="21045"/>
                </a:lnTo>
                <a:lnTo>
                  <a:pt x="14917" y="20786"/>
                </a:lnTo>
                <a:lnTo>
                  <a:pt x="15582" y="20490"/>
                </a:lnTo>
                <a:lnTo>
                  <a:pt x="16209" y="20158"/>
                </a:lnTo>
                <a:lnTo>
                  <a:pt x="17391" y="19344"/>
                </a:lnTo>
                <a:lnTo>
                  <a:pt x="17908" y="18937"/>
                </a:lnTo>
                <a:lnTo>
                  <a:pt x="18425" y="18456"/>
                </a:lnTo>
                <a:lnTo>
                  <a:pt x="18905" y="17938"/>
                </a:lnTo>
                <a:lnTo>
                  <a:pt x="19348" y="17421"/>
                </a:lnTo>
                <a:lnTo>
                  <a:pt x="19754" y="16792"/>
                </a:lnTo>
                <a:lnTo>
                  <a:pt x="20160" y="16200"/>
                </a:lnTo>
                <a:lnTo>
                  <a:pt x="20788" y="14942"/>
                </a:lnTo>
                <a:lnTo>
                  <a:pt x="21046" y="14277"/>
                </a:lnTo>
                <a:lnTo>
                  <a:pt x="21231" y="13611"/>
                </a:lnTo>
                <a:lnTo>
                  <a:pt x="21378" y="12945"/>
                </a:lnTo>
                <a:lnTo>
                  <a:pt x="21526" y="12242"/>
                </a:lnTo>
                <a:lnTo>
                  <a:pt x="21563" y="11540"/>
                </a:lnTo>
                <a:lnTo>
                  <a:pt x="21600" y="10763"/>
                </a:lnTo>
                <a:lnTo>
                  <a:pt x="21563" y="10060"/>
                </a:lnTo>
                <a:lnTo>
                  <a:pt x="21526" y="9321"/>
                </a:lnTo>
                <a:lnTo>
                  <a:pt x="21231" y="7989"/>
                </a:lnTo>
                <a:lnTo>
                  <a:pt x="21046" y="7286"/>
                </a:lnTo>
                <a:lnTo>
                  <a:pt x="20788" y="6621"/>
                </a:lnTo>
                <a:lnTo>
                  <a:pt x="20455" y="5992"/>
                </a:lnTo>
                <a:lnTo>
                  <a:pt x="20160" y="5400"/>
                </a:lnTo>
                <a:close/>
                <a:moveTo>
                  <a:pt x="17797" y="9136"/>
                </a:moveTo>
                <a:lnTo>
                  <a:pt x="10191" y="16792"/>
                </a:lnTo>
                <a:lnTo>
                  <a:pt x="10043" y="16903"/>
                </a:lnTo>
                <a:lnTo>
                  <a:pt x="9858" y="17014"/>
                </a:lnTo>
                <a:lnTo>
                  <a:pt x="9711" y="17051"/>
                </a:lnTo>
                <a:lnTo>
                  <a:pt x="9342" y="17051"/>
                </a:lnTo>
                <a:lnTo>
                  <a:pt x="9194" y="17014"/>
                </a:lnTo>
                <a:lnTo>
                  <a:pt x="9046" y="16903"/>
                </a:lnTo>
                <a:lnTo>
                  <a:pt x="8862" y="16792"/>
                </a:lnTo>
                <a:lnTo>
                  <a:pt x="3803" y="11688"/>
                </a:lnTo>
                <a:lnTo>
                  <a:pt x="3692" y="11577"/>
                </a:lnTo>
                <a:lnTo>
                  <a:pt x="3618" y="11429"/>
                </a:lnTo>
                <a:lnTo>
                  <a:pt x="3582" y="11244"/>
                </a:lnTo>
                <a:lnTo>
                  <a:pt x="3582" y="10837"/>
                </a:lnTo>
                <a:lnTo>
                  <a:pt x="3618" y="10689"/>
                </a:lnTo>
                <a:lnTo>
                  <a:pt x="3692" y="10541"/>
                </a:lnTo>
                <a:lnTo>
                  <a:pt x="5206" y="9025"/>
                </a:lnTo>
                <a:lnTo>
                  <a:pt x="5354" y="8951"/>
                </a:lnTo>
                <a:lnTo>
                  <a:pt x="5502" y="8914"/>
                </a:lnTo>
                <a:lnTo>
                  <a:pt x="5871" y="8914"/>
                </a:lnTo>
                <a:lnTo>
                  <a:pt x="6055" y="8951"/>
                </a:lnTo>
                <a:lnTo>
                  <a:pt x="6203" y="9025"/>
                </a:lnTo>
                <a:lnTo>
                  <a:pt x="6351" y="9136"/>
                </a:lnTo>
                <a:lnTo>
                  <a:pt x="9489" y="12316"/>
                </a:lnTo>
                <a:lnTo>
                  <a:pt x="15249" y="6584"/>
                </a:lnTo>
                <a:lnTo>
                  <a:pt x="15397" y="6510"/>
                </a:lnTo>
                <a:lnTo>
                  <a:pt x="15545" y="6399"/>
                </a:lnTo>
                <a:lnTo>
                  <a:pt x="15729" y="6325"/>
                </a:lnTo>
                <a:lnTo>
                  <a:pt x="16062" y="6325"/>
                </a:lnTo>
                <a:lnTo>
                  <a:pt x="16209" y="6399"/>
                </a:lnTo>
                <a:lnTo>
                  <a:pt x="16357" y="6510"/>
                </a:lnTo>
                <a:lnTo>
                  <a:pt x="16542" y="6584"/>
                </a:lnTo>
                <a:lnTo>
                  <a:pt x="17797" y="7841"/>
                </a:lnTo>
                <a:lnTo>
                  <a:pt x="17908" y="8026"/>
                </a:lnTo>
                <a:lnTo>
                  <a:pt x="18018" y="8137"/>
                </a:lnTo>
                <a:lnTo>
                  <a:pt x="18055" y="8322"/>
                </a:lnTo>
                <a:lnTo>
                  <a:pt x="18055" y="8692"/>
                </a:lnTo>
                <a:lnTo>
                  <a:pt x="18018" y="8840"/>
                </a:lnTo>
                <a:lnTo>
                  <a:pt x="17908" y="9025"/>
                </a:lnTo>
                <a:lnTo>
                  <a:pt x="17797" y="91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5;p29"/>
          <p:cNvSpPr/>
          <p:nvPr/>
        </p:nvSpPr>
        <p:spPr>
          <a:xfrm>
            <a:off x="607674" y="157818"/>
            <a:ext cx="8360479" cy="94122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6;p29"/>
          <p:cNvSpPr txBox="1">
            <a:spLocks noGrp="1"/>
          </p:cNvSpPr>
          <p:nvPr>
            <p:ph type="title"/>
          </p:nvPr>
        </p:nvSpPr>
        <p:spPr>
          <a:xfrm>
            <a:off x="607668" y="131568"/>
            <a:ext cx="6865793" cy="9674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710" dirty="0">
                <a:solidFill>
                  <a:schemeClr val="accent1"/>
                </a:solidFill>
              </a:rPr>
              <a:t>Dokumenty i oświadczenia składane do ofert</a:t>
            </a:r>
            <a:endParaRPr sz="2710" dirty="0">
              <a:solidFill>
                <a:schemeClr val="accent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3385" y="2321169"/>
            <a:ext cx="4264269" cy="180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Google Shape;277;p28"/>
          <p:cNvSpPr>
            <a:spLocks noGrp="1"/>
          </p:cNvSpPr>
          <p:nvPr>
            <p:ph type="dgm" idx="2"/>
          </p:nvPr>
        </p:nvSpPr>
        <p:spPr>
          <a:xfrm>
            <a:off x="607668" y="1125289"/>
            <a:ext cx="8545124" cy="40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2400" b="1" u="sng" dirty="0"/>
              <a:t>Zgodnie z:</a:t>
            </a:r>
          </a:p>
          <a:p>
            <a:pPr marL="0" lvl="0" indent="0">
              <a:buClr>
                <a:schemeClr val="lt2"/>
              </a:buClr>
              <a:buSzPts val="1100"/>
              <a:buNone/>
            </a:pPr>
            <a:endParaRPr lang="pl-PL" sz="300" dirty="0"/>
          </a:p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zarządzeniem Nr 18/2017/DSOZ Prezesa Narodowego Funduszu Zdrowia </a:t>
            </a:r>
            <a:br>
              <a:rPr lang="pl-PL" sz="2000" b="1" dirty="0"/>
            </a:br>
            <a:r>
              <a:rPr lang="pl-PL" sz="2000" b="1" dirty="0"/>
              <a:t>z dnia 14 marca 2017 r. </a:t>
            </a:r>
            <a:r>
              <a:rPr lang="pl-PL" sz="2000" b="1" u="sng" dirty="0"/>
              <a:t>w sprawie warunków postępowania dotyczącego zawierania umów o udzielanie świadczeń opieki zdrowotnej</a:t>
            </a:r>
            <a:r>
              <a:rPr lang="pl-PL" sz="2000" b="1" dirty="0"/>
              <a:t> zmienionym zarządzeniem Nr 19/2017/DSOZ Prezesa Narodowego Funduszu </a:t>
            </a:r>
            <a:br>
              <a:rPr lang="pl-PL" sz="2000" b="1" dirty="0"/>
            </a:br>
            <a:r>
              <a:rPr lang="pl-PL" sz="2000" b="1" dirty="0"/>
              <a:t>z dnia 15 marca 2017 r. oraz zarządzeniem Nr 15/2019/DSM Prezesa Narodowego Funduszu z dnia 7 lutego 2019 r.;</a:t>
            </a:r>
          </a:p>
          <a:p>
            <a:pPr marL="0" lvl="0" indent="0">
              <a:buClr>
                <a:schemeClr val="lt2"/>
              </a:buClr>
              <a:buSzPts val="1100"/>
              <a:buNone/>
            </a:pPr>
            <a:endParaRPr lang="pl-PL" sz="800" b="1" dirty="0"/>
          </a:p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zarządzeniem Nr 51/2022/DSM Prezesa Narodowego Funduszu Zdrowia z dnia 14 kwietnia 2022 r. </a:t>
            </a:r>
            <a:r>
              <a:rPr lang="pl-PL" sz="2000" b="1" u="sng" dirty="0"/>
              <a:t>w sprawie określenia warunków zawierania i realizacji umów w rodzaju podstawowa opieka zdrowotna w zakresie nocnej i świątecznej opieki zdrowotnej</a:t>
            </a:r>
            <a:r>
              <a:rPr lang="pl-PL" sz="2000" b="1" dirty="0"/>
              <a:t> zmienionym zarządzeniem Nr 88/2022/DSM Prezesa Narodowego Funduszu z dnia 19 lipca 2022 r. oraz zarządzeniem Nr 126/2022/DSM Prezesa Narodowego Funduszu z dnia 30 września 2022 r.,</a:t>
            </a:r>
          </a:p>
          <a:p>
            <a:pPr marL="0" lvl="0" indent="0">
              <a:buClr>
                <a:schemeClr val="lt2"/>
              </a:buClr>
              <a:buSzPts val="1100"/>
              <a:buNone/>
            </a:pPr>
            <a:endParaRPr sz="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 b="1" u="sng" dirty="0"/>
              <a:t>do oferty należy załączyć:</a:t>
            </a:r>
            <a:endParaRPr sz="2400" b="1" u="sng" dirty="0"/>
          </a:p>
        </p:txBody>
      </p:sp>
      <p:sp>
        <p:nvSpPr>
          <p:cNvPr id="9" name="Google Shape;213;p23"/>
          <p:cNvSpPr/>
          <p:nvPr/>
        </p:nvSpPr>
        <p:spPr>
          <a:xfrm>
            <a:off x="9504486" y="2526065"/>
            <a:ext cx="2097053" cy="272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63" y="9009"/>
                </a:moveTo>
                <a:lnTo>
                  <a:pt x="12108" y="8935"/>
                </a:lnTo>
                <a:lnTo>
                  <a:pt x="11798" y="8862"/>
                </a:lnTo>
                <a:lnTo>
                  <a:pt x="11532" y="8751"/>
                </a:lnTo>
                <a:lnTo>
                  <a:pt x="11310" y="8603"/>
                </a:lnTo>
                <a:lnTo>
                  <a:pt x="11088" y="8382"/>
                </a:lnTo>
                <a:lnTo>
                  <a:pt x="10911" y="8160"/>
                </a:lnTo>
                <a:lnTo>
                  <a:pt x="10822" y="7902"/>
                </a:lnTo>
                <a:lnTo>
                  <a:pt x="10822" y="0"/>
                </a:lnTo>
                <a:lnTo>
                  <a:pt x="1641" y="0"/>
                </a:lnTo>
                <a:lnTo>
                  <a:pt x="1286" y="37"/>
                </a:lnTo>
                <a:lnTo>
                  <a:pt x="1020" y="111"/>
                </a:lnTo>
                <a:lnTo>
                  <a:pt x="710" y="222"/>
                </a:lnTo>
                <a:lnTo>
                  <a:pt x="488" y="369"/>
                </a:lnTo>
                <a:lnTo>
                  <a:pt x="310" y="628"/>
                </a:lnTo>
                <a:lnTo>
                  <a:pt x="133" y="812"/>
                </a:lnTo>
                <a:lnTo>
                  <a:pt x="44" y="1108"/>
                </a:lnTo>
                <a:lnTo>
                  <a:pt x="0" y="1329"/>
                </a:lnTo>
                <a:lnTo>
                  <a:pt x="0" y="20234"/>
                </a:lnTo>
                <a:lnTo>
                  <a:pt x="44" y="20529"/>
                </a:lnTo>
                <a:lnTo>
                  <a:pt x="133" y="20751"/>
                </a:lnTo>
                <a:lnTo>
                  <a:pt x="310" y="21009"/>
                </a:lnTo>
                <a:lnTo>
                  <a:pt x="488" y="21194"/>
                </a:lnTo>
                <a:lnTo>
                  <a:pt x="710" y="21342"/>
                </a:lnTo>
                <a:lnTo>
                  <a:pt x="1020" y="21452"/>
                </a:lnTo>
                <a:lnTo>
                  <a:pt x="1286" y="21563"/>
                </a:lnTo>
                <a:lnTo>
                  <a:pt x="1641" y="21600"/>
                </a:lnTo>
                <a:lnTo>
                  <a:pt x="19959" y="21600"/>
                </a:lnTo>
                <a:lnTo>
                  <a:pt x="20314" y="21563"/>
                </a:lnTo>
                <a:lnTo>
                  <a:pt x="20580" y="21452"/>
                </a:lnTo>
                <a:lnTo>
                  <a:pt x="20890" y="21342"/>
                </a:lnTo>
                <a:lnTo>
                  <a:pt x="21112" y="21194"/>
                </a:lnTo>
                <a:lnTo>
                  <a:pt x="21378" y="21009"/>
                </a:lnTo>
                <a:lnTo>
                  <a:pt x="21511" y="20751"/>
                </a:lnTo>
                <a:lnTo>
                  <a:pt x="21600" y="20529"/>
                </a:lnTo>
                <a:lnTo>
                  <a:pt x="21600" y="9009"/>
                </a:lnTo>
                <a:lnTo>
                  <a:pt x="12463" y="9009"/>
                </a:lnTo>
                <a:close/>
                <a:moveTo>
                  <a:pt x="17298" y="17538"/>
                </a:moveTo>
                <a:lnTo>
                  <a:pt x="17253" y="17723"/>
                </a:lnTo>
                <a:lnTo>
                  <a:pt x="17165" y="17834"/>
                </a:lnTo>
                <a:lnTo>
                  <a:pt x="16943" y="17945"/>
                </a:lnTo>
                <a:lnTo>
                  <a:pt x="4657" y="17945"/>
                </a:lnTo>
                <a:lnTo>
                  <a:pt x="4524" y="17834"/>
                </a:lnTo>
                <a:lnTo>
                  <a:pt x="4347" y="17723"/>
                </a:lnTo>
                <a:lnTo>
                  <a:pt x="4302" y="17538"/>
                </a:lnTo>
                <a:lnTo>
                  <a:pt x="4302" y="16652"/>
                </a:lnTo>
                <a:lnTo>
                  <a:pt x="4347" y="16431"/>
                </a:lnTo>
                <a:lnTo>
                  <a:pt x="4524" y="16320"/>
                </a:lnTo>
                <a:lnTo>
                  <a:pt x="4657" y="16209"/>
                </a:lnTo>
                <a:lnTo>
                  <a:pt x="4879" y="16172"/>
                </a:lnTo>
                <a:lnTo>
                  <a:pt x="16766" y="16172"/>
                </a:lnTo>
                <a:lnTo>
                  <a:pt x="16943" y="16209"/>
                </a:lnTo>
                <a:lnTo>
                  <a:pt x="17165" y="16320"/>
                </a:lnTo>
                <a:lnTo>
                  <a:pt x="17253" y="16431"/>
                </a:lnTo>
                <a:lnTo>
                  <a:pt x="17298" y="16652"/>
                </a:lnTo>
                <a:lnTo>
                  <a:pt x="17298" y="17538"/>
                </a:lnTo>
                <a:close/>
                <a:moveTo>
                  <a:pt x="17298" y="13920"/>
                </a:moveTo>
                <a:lnTo>
                  <a:pt x="17253" y="14105"/>
                </a:lnTo>
                <a:lnTo>
                  <a:pt x="17165" y="14252"/>
                </a:lnTo>
                <a:lnTo>
                  <a:pt x="16943" y="14326"/>
                </a:lnTo>
                <a:lnTo>
                  <a:pt x="16766" y="14363"/>
                </a:lnTo>
                <a:lnTo>
                  <a:pt x="4879" y="14363"/>
                </a:lnTo>
                <a:lnTo>
                  <a:pt x="4657" y="14326"/>
                </a:lnTo>
                <a:lnTo>
                  <a:pt x="4524" y="14252"/>
                </a:lnTo>
                <a:lnTo>
                  <a:pt x="4347" y="14105"/>
                </a:lnTo>
                <a:lnTo>
                  <a:pt x="4302" y="13920"/>
                </a:lnTo>
                <a:lnTo>
                  <a:pt x="4302" y="13034"/>
                </a:lnTo>
                <a:lnTo>
                  <a:pt x="4347" y="12849"/>
                </a:lnTo>
                <a:lnTo>
                  <a:pt x="4524" y="12702"/>
                </a:lnTo>
                <a:lnTo>
                  <a:pt x="4657" y="12628"/>
                </a:lnTo>
                <a:lnTo>
                  <a:pt x="4879" y="12591"/>
                </a:lnTo>
                <a:lnTo>
                  <a:pt x="16766" y="12591"/>
                </a:lnTo>
                <a:lnTo>
                  <a:pt x="16943" y="12628"/>
                </a:lnTo>
                <a:lnTo>
                  <a:pt x="17165" y="12702"/>
                </a:lnTo>
                <a:lnTo>
                  <a:pt x="17253" y="12849"/>
                </a:lnTo>
                <a:lnTo>
                  <a:pt x="17298" y="13034"/>
                </a:lnTo>
                <a:lnTo>
                  <a:pt x="17298" y="139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23"/>
          <p:cNvSpPr/>
          <p:nvPr/>
        </p:nvSpPr>
        <p:spPr>
          <a:xfrm>
            <a:off x="10760048" y="2526065"/>
            <a:ext cx="841508" cy="906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802" y="15892"/>
                </a:moveTo>
                <a:lnTo>
                  <a:pt x="5036" y="2126"/>
                </a:lnTo>
                <a:lnTo>
                  <a:pt x="4477" y="1679"/>
                </a:lnTo>
                <a:lnTo>
                  <a:pt x="3805" y="1343"/>
                </a:lnTo>
                <a:lnTo>
                  <a:pt x="3134" y="895"/>
                </a:lnTo>
                <a:lnTo>
                  <a:pt x="1679" y="336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264" y="19921"/>
                </a:lnTo>
                <a:lnTo>
                  <a:pt x="20593" y="18466"/>
                </a:lnTo>
                <a:lnTo>
                  <a:pt x="20257" y="17683"/>
                </a:lnTo>
                <a:lnTo>
                  <a:pt x="19362" y="16564"/>
                </a:lnTo>
                <a:lnTo>
                  <a:pt x="18802" y="15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78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5331</Words>
  <Application>Microsoft Office PowerPoint</Application>
  <PresentationFormat>Panoramiczny</PresentationFormat>
  <Paragraphs>490</Paragraphs>
  <Slides>56</Slides>
  <Notes>52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2" baseType="lpstr">
      <vt:lpstr>Roboto</vt:lpstr>
      <vt:lpstr>Calibri</vt:lpstr>
      <vt:lpstr>Noto Sans Symbols</vt:lpstr>
      <vt:lpstr>Arial</vt:lpstr>
      <vt:lpstr>Wingdings</vt:lpstr>
      <vt:lpstr>Motyw pakietu Office</vt:lpstr>
      <vt:lpstr>Prezentacja programu PowerPoint</vt:lpstr>
      <vt:lpstr>Podstawy prawne przeprowadzenia procesu kontraktowania świadczeń  (wykaz aktów prawnych zawarty jest w każdym ogłoszeniu o postępowaniu)</vt:lpstr>
      <vt:lpstr>Podstawy prawne przeprowadzenia procesu kontraktowania świadczeń  (wykaz aktów prawnych zawarty jest w każdym ogłoszeniu o postępowaniu)</vt:lpstr>
      <vt:lpstr>Gdzie i kiedy można zapoznać się ze szczegółowymi warunkami postępowania?</vt:lpstr>
      <vt:lpstr>Rola Portalu Potencjału  w procesie kontraktowania</vt:lpstr>
      <vt:lpstr>Prawidłowe przygotowanie oferty</vt:lpstr>
      <vt:lpstr>OFERTA W FORMIE PISEMNEJ OBEJMUJE:  wydruk formularza ofertowego zgodny z jego postacią elektroniczną (płyta CD wraz z opisem),  dokumenty i oświadczenia wymienione w § 14  Zarządzenia Prezesa NFZ nr 18/2017/DSOZ z dnia 14 marca 2017 r. (ze zm.)</vt:lpstr>
      <vt:lpstr>WAŻNE -  zweryfikować kompletność wydruku formularza ofertowego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Prezentacja programu PowerPoint</vt:lpstr>
      <vt:lpstr>Prezentacja programu PowerPoint</vt:lpstr>
      <vt:lpstr>Zanim oferta zostanie złożona …</vt:lpstr>
      <vt:lpstr>Zanim oferta zostanie złożona …</vt:lpstr>
      <vt:lpstr>Miejsce i termin składania ofert</vt:lpstr>
      <vt:lpstr>System oceny ofert</vt:lpstr>
      <vt:lpstr>Przesłanki do odrzucenia oferty  zgodnie z ustawą z dnia 27 sierpnia 2004 r. o świadczeniach opieki zdrowotnej finansowanych ze środków publicznych</vt:lpstr>
      <vt:lpstr>Prezentacja programu PowerPoint</vt:lpstr>
      <vt:lpstr>Co dzieje się w przypadku zidentyfikowania braków?</vt:lpstr>
      <vt:lpstr>Wersja elektroniczna a wersja papierowa formularza</vt:lpstr>
      <vt:lpstr>Prezentacja programu PowerPoint</vt:lpstr>
      <vt:lpstr>Uwagi praktyczne…</vt:lpstr>
      <vt:lpstr>NOCNA i ŚWIĄTECZNA OPIEKA ZDROWOTNA</vt:lpstr>
      <vt:lpstr>Prezentacja programu PowerPoint</vt:lpstr>
      <vt:lpstr>Zakresy świadczeń kontraktowanych  Zarządzenie nr 51/2022/DSM Prezesa NFZ z dnia 14 kwietnia 2022r. w sprawie określenia warunków zawierania i realizacji umów w rodzaju podstawowa opieka zdrowotna w zakresie nocnej i świątecznej opieki zdrowotnej ze zm.</vt:lpstr>
      <vt:lpstr>Świadczenia gwarantowane nocnej i świątecznej opieki zdrowotnej udzielanej  w warunkach ambulatoryjnych są realizowane  w zakresie podstawowym lub uzupełnionym</vt:lpstr>
      <vt:lpstr>Zakres świadczeń nocnej i świątecznej opieki zdrowotnej </vt:lpstr>
      <vt:lpstr>Tryb ambulatoryjny</vt:lpstr>
      <vt:lpstr>Tryb „wyjazdowy”</vt:lpstr>
      <vt:lpstr>Prezentacja programu PowerPoint</vt:lpstr>
      <vt:lpstr>Warunki lokalowe</vt:lpstr>
      <vt:lpstr>Personel</vt:lpstr>
      <vt:lpstr>Wyposażenie w sprzęt i aparaturę medyczną </vt:lpstr>
      <vt:lpstr>Wyposażenie w sprzęt i aparaturę medyczną </vt:lpstr>
      <vt:lpstr>Wyposażenie uzupełniające </vt:lpstr>
      <vt:lpstr>Zasady finansowania świadczeń</vt:lpstr>
      <vt:lpstr>Warunki dodatkowo oceniane  wg rozporządzenia Ministra Zdrowia z dnia 5 sierpnia 2016 r. w sprawie szczegółowych kryteriów wyboru ofert w postępowaniu w sprawie zawarcia umów o udzielanie świadczeń opieki zdrowotnej</vt:lpstr>
      <vt:lpstr>Prezentacja programu PowerPoint</vt:lpstr>
      <vt:lpstr>Punktacja (odpowiedzi kryterialne ankietowe + cena)</vt:lpstr>
      <vt:lpstr>TERMINY</vt:lpstr>
      <vt:lpstr>Konkurs ofert – komunikacja</vt:lpstr>
      <vt:lpstr>KONKURS OERT - KOMUNIKACJA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Krysmann Michalina</dc:creator>
  <cp:lastModifiedBy>Frank Małgorzata</cp:lastModifiedBy>
  <cp:revision>145</cp:revision>
  <dcterms:modified xsi:type="dcterms:W3CDTF">2023-01-23T14:12:37Z</dcterms:modified>
</cp:coreProperties>
</file>